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embeddedFontLst>
    <p:embeddedFont>
      <p:font typeface="Arial Black" panose="020B0A04020102020204" pitchFamily="34" charset="0"/>
      <p:bold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h71yYNYuFB+QjE4MRuv2Ydlkw7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3778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8266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9709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7008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4736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7169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6143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4940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4959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5073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5688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532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4248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6020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999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3917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7888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68786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2230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0936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808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04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8a16c5a40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8a16c5a40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5765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8a16c5a40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8a16c5a40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417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a16c5a40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a16c5a40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780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8a16c5a40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8a16c5a40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219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7283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8560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">
  <p:cSld name="Titolo e sottotitolo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4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4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4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zione con didascalia">
  <p:cSld name="Citazione con didascalia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5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3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5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5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19" name="Google Shape;119;p35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0" name="Google Shape;120;p35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eda nome">
  <p:cSld name="Scheda nom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6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6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24" name="Google Shape;124;p3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6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6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eda nome citazione">
  <p:cSld name="Scheda nome citazion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7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7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31" name="Google Shape;131;p37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32" name="Google Shape;132;p3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36" name="Google Shape;136;p37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37" name="Google Shape;137;p3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o o falso">
  <p:cSld name="Vero o falso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8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8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41" name="Google Shape;141;p38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42" name="Google Shape;142;p3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8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8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9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9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49" name="Google Shape;149;p3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9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0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56" name="Google Shape;156;p4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0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8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9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1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1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2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2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1" name="Google Shape;91;p32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3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33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3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3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24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7" name="Google Shape;7;p24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24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24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24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4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4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4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4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4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4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20" name="Google Shape;20;p24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4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4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4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4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24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5823" y="356355"/>
            <a:ext cx="3199645" cy="319964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"/>
          <p:cNvSpPr txBox="1">
            <a:spLocks noGrp="1"/>
          </p:cNvSpPr>
          <p:nvPr>
            <p:ph type="ctrTitle"/>
          </p:nvPr>
        </p:nvSpPr>
        <p:spPr>
          <a:xfrm>
            <a:off x="2320705" y="121443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entury Gothic"/>
              <a:buNone/>
            </a:pPr>
            <a:r>
              <a:rPr lang="it-IT"/>
              <a:t>FORMAZIONE PERMANENTE ANNO FRATERNO 23-24</a:t>
            </a:r>
            <a:endParaRPr/>
          </a:p>
        </p:txBody>
      </p:sp>
      <p:sp>
        <p:nvSpPr>
          <p:cNvPr id="166" name="Google Shape;166;p1"/>
          <p:cNvSpPr txBox="1">
            <a:spLocks noGrp="1"/>
          </p:cNvSpPr>
          <p:nvPr>
            <p:ph type="subTitle" idx="1"/>
          </p:nvPr>
        </p:nvSpPr>
        <p:spPr>
          <a:xfrm>
            <a:off x="2589213" y="4177365"/>
            <a:ext cx="8915399" cy="1726298"/>
          </a:xfrm>
          <a:prstGeom prst="rect">
            <a:avLst/>
          </a:prstGeom>
          <a:noFill/>
          <a:ln w="9525" cap="flat" cmpd="sng">
            <a:solidFill>
              <a:srgbClr val="FFF1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-IT" sz="2800"/>
              <a:t>“INCARNATI NELLA STORIA DEL MONDO,                                 IN SINODALITA’ AL SERVIZIO DEI FRATELLI”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it-IT" sz="2800" b="1">
                <a:latin typeface="Arial Black"/>
                <a:ea typeface="Arial Black"/>
                <a:cs typeface="Arial Black"/>
                <a:sym typeface="Arial Black"/>
              </a:rPr>
              <a:t>UMANITA’ DISINTERESSATA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5" descr="https://www.parrocchiasansperate.it/wp/wp-content/uploads/2017/01/EVANGELII_GAUDIU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0204" y="1081118"/>
            <a:ext cx="5857875" cy="29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5"/>
          <p:cNvSpPr txBox="1"/>
          <p:nvPr/>
        </p:nvSpPr>
        <p:spPr>
          <a:xfrm>
            <a:off x="1692999" y="706170"/>
            <a:ext cx="3958029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documenti trovano naturale proseguimento nella EVANGELII GAUDIUM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 con la PAROLA , le FONTI, la REGOLA e le COSTITUZIONI, saranno riferimento nel nostro cammino di formazione permanente in questo nuovo anno fraterno dedicato al DISINTERESSE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dopo il primo anno </a:t>
            </a:r>
            <a:r>
              <a:rPr lang="it-IT" sz="24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incentrato sull’UMILTÀ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6" descr="Istituto Pastorale Pugliese » Il percorso delle Chiese di Puglia in cammino  verso Firenze - Istituto Pastorale Puglie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2164" y="1803055"/>
            <a:ext cx="5597649" cy="396060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6"/>
          <p:cNvSpPr txBox="1"/>
          <p:nvPr/>
        </p:nvSpPr>
        <p:spPr>
          <a:xfrm>
            <a:off x="1430448" y="1239347"/>
            <a:ext cx="5613148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Sappiamo ormai bene che il progetto triennale di formazione mira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far maturare in ciascun cristiano francescano e in ogni fraternità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consapevolezza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la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capacità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it-IT" sz="2400" dirty="0" smtClean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imitare Cristo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 concorrere alla realizzazione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del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NUOVO UMANESIMO 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chiesto da Papa Francesco nel discorso in occasione del Convegno della Chiesa a Firenze.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7"/>
          <p:cNvSpPr/>
          <p:nvPr/>
        </p:nvSpPr>
        <p:spPr>
          <a:xfrm>
            <a:off x="2658700" y="818192"/>
            <a:ext cx="6421925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È opportuno che tutte le fraternità seguano il progetto per la formazione permanente messo a disposizione dal Consiglio Nazionale?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risposta è semplice: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siamo una famiglia e come tale è giusto convogliare in un cammino unico, sebbene declinato in base alle esigenze locali e alla realtà propria di ogni singola fraternità. </a:t>
            </a:r>
            <a:endParaRPr sz="24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Questo ci aiuterà a riconoscerci sempre più sorelle e fratelli e a partecipare in modo più attivo e pro-attivo alle varie iniziative messe in campo dalla Fraternità Nazionale, a beneficio di tutto l’OFS.</a:t>
            </a:r>
            <a:endParaRPr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b="19770"/>
          <a:stretch/>
        </p:blipFill>
        <p:spPr>
          <a:xfrm>
            <a:off x="8682744" y="304518"/>
            <a:ext cx="3376471" cy="2375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"/>
          <p:cNvSpPr txBox="1"/>
          <p:nvPr/>
        </p:nvSpPr>
        <p:spPr>
          <a:xfrm>
            <a:off x="4083112" y="1286533"/>
            <a:ext cx="7034542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Cosa siamo chiamati a fare e come?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Intanto facciamo un carico di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gioia, passione 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spirito di servizio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così come auspicato nel Capitolo elettivo celebrato un anno fa,  quindi facciamo nostro il progetto di formazione comprendendone l’essenza e gli obiettivi e soprattutto individuiamo le modalità più efficaci per trasmetterle alla nostra fraternità al punto tale da riuscire a viverli nella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quotidianità individuale e di fraternità in seno alla Chiesa.  </a:t>
            </a:r>
            <a:endParaRPr sz="24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161" y="834244"/>
            <a:ext cx="1743075" cy="5059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6408" y="4055954"/>
            <a:ext cx="5865249" cy="239916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9"/>
          <p:cNvSpPr txBox="1"/>
          <p:nvPr/>
        </p:nvSpPr>
        <p:spPr>
          <a:xfrm>
            <a:off x="1475714" y="1050202"/>
            <a:ext cx="9868278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Papa Francesco nel discorso del Convegno di Firenze dice: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“Un altro sentimento di Gesù che dà forma all’umanesimo cristiano è il </a:t>
            </a:r>
            <a:r>
              <a:rPr lang="it-IT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disinteresse</a:t>
            </a:r>
            <a:r>
              <a:rPr lang="it-IT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</a:t>
            </a:r>
            <a:r>
              <a:rPr lang="it-IT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Ciascuno non cerchi l’interesse proprio</a:t>
            </a:r>
            <a:r>
              <a:rPr lang="it-IT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it-IT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 anche quello degli altri» </a:t>
            </a:r>
            <a:r>
              <a:rPr lang="it-IT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(Fil 2,4), chiede ancora san Paolo.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Dunque, più che il disinteresse, dobbiamo cercare la felicità di chi ci sta accanto.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2134993" y="215081"/>
            <a:ext cx="70166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ENTRIAMO NEL TEMA</a:t>
            </a:r>
            <a:endParaRPr sz="5400" b="1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/>
          <p:nvPr/>
        </p:nvSpPr>
        <p:spPr>
          <a:xfrm>
            <a:off x="2415539" y="1013460"/>
            <a:ext cx="7488951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L’UMANITÀ DEL CRISTIANO È SEMPRE IN USCITA.</a:t>
            </a:r>
            <a:endParaRPr lang="it-IT" b="1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400" b="1" dirty="0" smtClean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4" name="Google Shape;24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4147" y="1750940"/>
            <a:ext cx="8048529" cy="4351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9880" y="262068"/>
            <a:ext cx="3771900" cy="451432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1"/>
          <p:cNvSpPr/>
          <p:nvPr/>
        </p:nvSpPr>
        <p:spPr>
          <a:xfrm>
            <a:off x="1729041" y="580936"/>
            <a:ext cx="473202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 è narcisistica, autoreferenziale. 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Quando il nostro cuore è 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ricco ed è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tanto soddisfatto di sé stesso, allora non ha più posto per Dio. </a:t>
            </a:r>
            <a:endParaRPr sz="2400" b="1" dirty="0"/>
          </a:p>
        </p:txBody>
      </p:sp>
      <p:pic>
        <p:nvPicPr>
          <p:cNvPr id="251" name="Google Shape;25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8450" y="3397463"/>
            <a:ext cx="4533201" cy="3024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2"/>
          <p:cNvSpPr/>
          <p:nvPr/>
        </p:nvSpPr>
        <p:spPr>
          <a:xfrm>
            <a:off x="2387097" y="222585"/>
            <a:ext cx="928282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Evitiamo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per favore, di «rinchiuderci nelle strutture che ci danno una falsa protezione, nelle norme che ci trasformano in giudici implacabili, nelle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abitudini in cui ci sentiamo tranquilli»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lang="it-IT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Esort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it-IT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it-IT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Evangelii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gaudium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49). 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nostro dovere è lavorare per rendere questo mondo un posto migliore e lottare. </a:t>
            </a:r>
            <a:endParaRPr dirty="0"/>
          </a:p>
        </p:txBody>
      </p:sp>
      <p:pic>
        <p:nvPicPr>
          <p:cNvPr id="257" name="Google Shape;25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4520" y="2557444"/>
            <a:ext cx="8442960" cy="3425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3"/>
          <p:cNvSpPr/>
          <p:nvPr/>
        </p:nvSpPr>
        <p:spPr>
          <a:xfrm>
            <a:off x="2722074" y="519427"/>
            <a:ext cx="8114923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nostra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fede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è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rivoluzionaria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 un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impulso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che viene dallo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Spirito Santo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Dobbiamo seguire questo impulso per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uscire da noi stessi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per essere uomini secondo il Vangelo di Gesù.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Qualsiasi vita si decide sulla capacità di donarsi. </a:t>
            </a:r>
            <a:endParaRPr sz="24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È lì che trascende sé stessa, che arriva ad essere feconda.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3" name="Google Shape;26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8351" y="3197083"/>
            <a:ext cx="533400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924" y="3337546"/>
            <a:ext cx="4070431" cy="3052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"/>
          <p:cNvSpPr/>
          <p:nvPr/>
        </p:nvSpPr>
        <p:spPr>
          <a:xfrm>
            <a:off x="2247900" y="838675"/>
            <a:ext cx="4524092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Ricordatevi inoltre che il modo migliore per </a:t>
            </a:r>
            <a:r>
              <a:rPr lang="it-IT" sz="24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dialogare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 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è quello di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parlare e discutere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ma quello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fare qualcosa insieme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di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costruire insieme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di fare progetti: non da soli, tra cattolici, ma insieme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tutti coloro che hanno buona volontà.</a:t>
            </a:r>
            <a:endParaRPr dirty="0"/>
          </a:p>
        </p:txBody>
      </p:sp>
      <p:pic>
        <p:nvPicPr>
          <p:cNvPr id="270" name="Google Shape;27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1992" y="838675"/>
            <a:ext cx="4388366" cy="4801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"/>
          <p:cNvSpPr/>
          <p:nvPr/>
        </p:nvSpPr>
        <p:spPr>
          <a:xfrm>
            <a:off x="2127563" y="959668"/>
            <a:ext cx="967815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 detto all’inizio del triennio, la base del progetto è il discorso di Papa Francesco in occasione del V Convegno Nazionale della Chiesa Italiana tenutosi a Firenze nel 2015. 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27563" y="2348713"/>
            <a:ext cx="730897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Nessuno si meravigli se parliamo di un intervento del “lontano” 2015 è invece un discorso che arricchisce, fa riflettere e </a:t>
            </a:r>
            <a:r>
              <a:rPr lang="it-IT" sz="24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conduce, 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it-IT" sz="24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soprattutto, 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 portato nel mondo da noi laici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il nostro vivere la quotidianità. </a:t>
            </a:r>
            <a:endParaRPr sz="24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3" name="Google Shape;17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7423" y="4476381"/>
            <a:ext cx="6238295" cy="238161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"/>
          <p:cNvSpPr txBox="1"/>
          <p:nvPr/>
        </p:nvSpPr>
        <p:spPr>
          <a:xfrm>
            <a:off x="13824750" y="1924475"/>
            <a:ext cx="870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"/>
          <p:cNvSpPr/>
          <p:nvPr/>
        </p:nvSpPr>
        <p:spPr>
          <a:xfrm>
            <a:off x="2942376" y="534650"/>
            <a:ext cx="8555525" cy="369332"/>
          </a:xfrm>
          <a:prstGeom prst="rect">
            <a:avLst/>
          </a:prstGeom>
          <a:solidFill>
            <a:srgbClr val="F9CDC2"/>
          </a:solidFill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cammino formativo nazionale prevede la seguente scansione e percorso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6" name="Google Shape;276;p15"/>
          <p:cNvSpPr/>
          <p:nvPr/>
        </p:nvSpPr>
        <p:spPr>
          <a:xfrm>
            <a:off x="633743" y="1311385"/>
            <a:ext cx="8419723" cy="45243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Iniziativa da prendere - 1^ UNITA’ settembre - ottobre 2023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-Maria che subito si mette in cammino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Dinamica del cammino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Maria Tabernacolo vivente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Vangelo di Luca: cap. 1 vers. 39-56 Visita di Maria a Elisabetta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EVANGELII GAUDIUM (Papa Francesco) 24  La Chiesa “in uscita” è la comunità di discepoli missionari che prendono l’iniziativa, che si coinvolgono, che accompagnano, che fruttificano e festeggiano. ..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Fonti Francescane [110] Il Signore dette a me,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frate Francesco, d'incominciare a fare penitenza…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COSTITUZIONI Art. 12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7" name="Google Shape;27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0123" y="907141"/>
            <a:ext cx="4129916" cy="2311368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5"/>
          <p:cNvSpPr txBox="1"/>
          <p:nvPr/>
        </p:nvSpPr>
        <p:spPr>
          <a:xfrm>
            <a:off x="6880634" y="4181721"/>
            <a:ext cx="4879440" cy="2031285"/>
          </a:xfrm>
          <a:prstGeom prst="rect">
            <a:avLst/>
          </a:prstGeom>
          <a:solidFill>
            <a:srgbClr val="00B0F0"/>
          </a:solidFill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Prendi l’iniziativa e scongiura l’indifferenza</a:t>
            </a:r>
            <a:r>
              <a:rPr lang="it-IT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18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 avere paura di prendere l’iniziativa!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 ti scoraggino i possibili rifiuti</a:t>
            </a:r>
            <a:r>
              <a:rPr lang="it-IT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18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Sii occasione buona per gli altri!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Condividi le fragilità del </a:t>
            </a:r>
            <a:r>
              <a:rPr lang="it-IT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mondo.</a:t>
            </a:r>
            <a:endParaRPr lang="it-IT" sz="1800" b="1" dirty="0" smtClean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"/>
          <p:cNvSpPr txBox="1"/>
          <p:nvPr/>
        </p:nvSpPr>
        <p:spPr>
          <a:xfrm>
            <a:off x="442866" y="1283782"/>
            <a:ext cx="8410669" cy="480131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gioia, motore economico - 2^ UNITA’ novembre dicembre 2023 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Signore chiama tutti, soprattutto i rifiutati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incontro cambia la vita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 è ricco può diventare avaro o rendere fruttuosa per tutti la ricchezza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Vangelo di Luca Conversione di Zaccheo Lu 15; 3:8; 5:32                                                                                               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EVANGELII GAUDIUM (Papa Francesco) 53 – 54 No a un’economia dell’esclusio. Così come il comandamento “non uccidere” pone un limite chiaro per assicurare il valore della vita umana, oggi dobbiamo dire “no a un’economia dell’esclusione e della inequità”. Questa economia uccide…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Fonti Francescane capitolo 8 della Regola non Bollata n. 28  CHE I FRATI NON RICEVANO DENARO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COSTITUZIONI Art. 18, Regola 13</a:t>
            </a:r>
            <a:endParaRPr/>
          </a:p>
        </p:txBody>
      </p:sp>
      <p:pic>
        <p:nvPicPr>
          <p:cNvPr id="284" name="Google Shape;28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4850" y="666562"/>
            <a:ext cx="3489922" cy="258363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6"/>
          <p:cNvSpPr txBox="1"/>
          <p:nvPr/>
        </p:nvSpPr>
        <p:spPr>
          <a:xfrm>
            <a:off x="8749194" y="4061273"/>
            <a:ext cx="3169920" cy="1969730"/>
          </a:xfrm>
          <a:prstGeom prst="rect">
            <a:avLst/>
          </a:prstGeom>
          <a:solidFill>
            <a:srgbClr val="00B0F0"/>
          </a:solidFill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Considera che l’economia ruota attorno a chi consuma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 dare priorità al denaro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 vale più di ciò che si </a:t>
            </a:r>
            <a:r>
              <a:rPr lang="it-IT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ha.</a:t>
            </a:r>
            <a:endParaRPr lang="it-IT" sz="1800" b="1" dirty="0" smtClean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/>
          <p:nvPr/>
        </p:nvSpPr>
        <p:spPr>
          <a:xfrm>
            <a:off x="340798" y="1285505"/>
            <a:ext cx="8472196" cy="31393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Porto della speranza - 3^ UNITA’ gennaio febbraio 2024 </a:t>
            </a:r>
            <a:endParaRPr sz="18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Mediterraneo, cimitero d’Europa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Europa approdo della speranza </a:t>
            </a: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Vangelo di Luca </a:t>
            </a:r>
            <a:r>
              <a:rPr lang="it-IT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it-IT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buon Samaritano 10.25-37                                                                                                                       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EVANGELII GAUDIUM (Papa Francesco) 209-216 Avere cura della fragilità </a:t>
            </a: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Fonti Francescane REGOLA NON BOLLATA - CAPITOLO XXII AMMONIZIONE Al FRATI [59-60]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COSTITUZIONI Art. 26  </a:t>
            </a:r>
            <a:endParaRPr dirty="0"/>
          </a:p>
        </p:txBody>
      </p:sp>
      <p:pic>
        <p:nvPicPr>
          <p:cNvPr id="291" name="Google Shape;29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6243" y="685799"/>
            <a:ext cx="3978989" cy="2169367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7343314" y="3917359"/>
            <a:ext cx="4155232" cy="2246729"/>
          </a:xfrm>
          <a:prstGeom prst="rect">
            <a:avLst/>
          </a:prstGeom>
          <a:solidFill>
            <a:srgbClr val="00B0F0"/>
          </a:solidFill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 alimentare la cultura della disperazione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Lasciati trasfigurare dalla Parola e dall’Eucaristia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Riconosci e cura le nuove povertà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Sii ospedale da campo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Gareggia per essere </a:t>
            </a:r>
            <a:r>
              <a:rPr lang="it-IT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ultimo.</a:t>
            </a:r>
            <a:endParaRPr lang="it-IT" sz="1800" b="1" dirty="0" smtClean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"/>
          <p:cNvSpPr/>
          <p:nvPr/>
        </p:nvSpPr>
        <p:spPr>
          <a:xfrm>
            <a:off x="534156" y="890619"/>
            <a:ext cx="9107786" cy="45243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Abbracci di sguardi e parole - 4^ UNITA’ marzo - aprile 2024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Umanità di Gesù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rabbia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commozione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cuore poroso, affranto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Vangelo di Luca 10,38-42    Marta e Maria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EVANGELII GAUDIUM (Papa Francesco) 142-144 Parole che fanno ardere i cuori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                                                                                                                                              Fonti Francescane 1205 2. Non aveva rossore di chiedere le cose piccole a quelli più piccoli di lui; lui, vero minore, che aveva imparato dal Maestro supremo le cose grandi…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COSTITUZIONI Art. 26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8" name="Google Shape;29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2885" y="87829"/>
            <a:ext cx="3120956" cy="309899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8"/>
          <p:cNvSpPr txBox="1"/>
          <p:nvPr/>
        </p:nvSpPr>
        <p:spPr>
          <a:xfrm>
            <a:off x="6436938" y="4342195"/>
            <a:ext cx="5128260" cy="2246729"/>
          </a:xfrm>
          <a:prstGeom prst="rect">
            <a:avLst/>
          </a:prstGeom>
          <a:solidFill>
            <a:srgbClr val="00B0F0"/>
          </a:solidFill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Annuncia la fede come lo richiede il presente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Cura l’umanità smarrita dal continuo cambiamento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Dialoga e sappi cogliere i giusti momenti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Sii </a:t>
            </a:r>
            <a:r>
              <a:rPr lang="it-IT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paziente</a:t>
            </a:r>
            <a:endParaRPr lang="it-IT" sz="1800" b="1" dirty="0" smtClean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"/>
          <p:cNvSpPr/>
          <p:nvPr/>
        </p:nvSpPr>
        <p:spPr>
          <a:xfrm>
            <a:off x="431548" y="1261811"/>
            <a:ext cx="8015335" cy="480131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Unità in uscita - 5^ UNITA’ maggio giugno 2024 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ATTI DEGLI APOSTOLI Pentecoste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Maria con la Chiesa che nasce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Maria prima annunciatrice e missionaria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Maria accompagna e guida in ogni situazione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EVANGELII GAUDIUM (Papa Francesco) 287 La Stella della nuova evangelizzazione. Alla Madre del Vangelo vivente chiediamo che interceda affinché questo invito a una nuova tappa dell’evangelizzazione venga accolta da tutta la comunità ecclesiale…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Fonti Francescane DIPLOMA DI TEOBALDO (3391) 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COSTITUZIONI Art. 49 e seguenti                                                                                                                                                      Il Consiglio della Fraternità </a:t>
            </a:r>
            <a:endParaRPr/>
          </a:p>
        </p:txBody>
      </p:sp>
      <p:pic>
        <p:nvPicPr>
          <p:cNvPr id="305" name="Google Shape;30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248" y="215963"/>
            <a:ext cx="3720974" cy="31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9"/>
          <p:cNvSpPr txBox="1"/>
          <p:nvPr/>
        </p:nvSpPr>
        <p:spPr>
          <a:xfrm>
            <a:off x="7426859" y="3866358"/>
            <a:ext cx="3710940" cy="2031285"/>
          </a:xfrm>
          <a:prstGeom prst="rect">
            <a:avLst/>
          </a:prstGeom>
          <a:solidFill>
            <a:srgbClr val="00B0F0"/>
          </a:solidFill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Sia Maria il tuo modello: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annuncia,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accompagna,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sostieni,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servi,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coraggio e perseveranza</a:t>
            </a:r>
            <a:r>
              <a:rPr lang="it-IT" sz="18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it-IT" sz="1800" dirty="0" smtClean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30" y="418506"/>
            <a:ext cx="3577301" cy="2369962"/>
          </a:xfrm>
          <a:prstGeom prst="rect">
            <a:avLst/>
          </a:prstGeom>
        </p:spPr>
      </p:pic>
      <p:sp>
        <p:nvSpPr>
          <p:cNvPr id="311" name="Google Shape;311;p20"/>
          <p:cNvSpPr/>
          <p:nvPr/>
        </p:nvSpPr>
        <p:spPr>
          <a:xfrm>
            <a:off x="1819747" y="203269"/>
            <a:ext cx="1027568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dirty="0">
                <a:solidFill>
                  <a:srgbClr val="F5CB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Cosa usare per realizzare il percorso?</a:t>
            </a:r>
            <a:endParaRPr sz="5400" b="1" cap="none" dirty="0">
              <a:solidFill>
                <a:srgbClr val="F5CB9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2" name="Google Shape;312;p20"/>
          <p:cNvSpPr txBox="1"/>
          <p:nvPr/>
        </p:nvSpPr>
        <p:spPr>
          <a:xfrm>
            <a:off x="2181885" y="2661718"/>
            <a:ext cx="9379390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Sono a disposizione diversi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sussidi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che offrono spunti e vari suggerimenti per possibili letture del percorso perché possano essere adattati alle esigenze specifiche delle fraternità e del contesto in cui operano: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scheda di presentazione delle 5 unità predisposte dall’equipe di formazione </a:t>
            </a:r>
            <a:r>
              <a:rPr lang="it-IT" sz="24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nazionale;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tabelle con punti salienti della EVANGELII GAUDIUM con possibili chiavi di lettura e spunti di spiritualità francescana suggeriti dal prof. Michele </a:t>
            </a:r>
            <a:r>
              <a:rPr lang="it-IT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Illiceto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approfondimenti suggeriti da rivista e </a:t>
            </a:r>
            <a:r>
              <a:rPr lang="it-IT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FVS nel corso dell’anno.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000" y="63374"/>
            <a:ext cx="6210017" cy="2040048"/>
          </a:xfrm>
          <a:prstGeom prst="rect">
            <a:avLst/>
          </a:prstGeom>
        </p:spPr>
      </p:pic>
      <p:sp>
        <p:nvSpPr>
          <p:cNvPr id="317" name="Google Shape;317;p21"/>
          <p:cNvSpPr/>
          <p:nvPr/>
        </p:nvSpPr>
        <p:spPr>
          <a:xfrm>
            <a:off x="2335793" y="2703016"/>
            <a:ext cx="9605727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momento formativo per ogni fraternità, a qualsiasi livello, sia curato.                                                                                                            I formatori devono immaginarsi sorelle/fratelli curatori delle anime e dei corpi di coloro che il Signore ha affidato loro.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Siano pronti a cercare, trovare e donare con generosità e perseveranza.                                                                                                Siano appassionati, accoglienti, sorridenti e non manchi mai l’attenzione per chi ha difficoltà a raggiungere la sede dell’incontro.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È bene aprirsi alle necessità di tutti trovando modi e metodi per non abbandonare nessuno.  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2041464" y="1876609"/>
            <a:ext cx="101505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dirty="0">
                <a:solidFill>
                  <a:srgbClr val="F5CB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 realizzare il percorso ? </a:t>
            </a:r>
            <a:endParaRPr sz="5400" b="1" dirty="0">
              <a:solidFill>
                <a:srgbClr val="F5CB9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2"/>
          <p:cNvSpPr txBox="1"/>
          <p:nvPr/>
        </p:nvSpPr>
        <p:spPr>
          <a:xfrm>
            <a:off x="2268639" y="1724628"/>
            <a:ext cx="6404582" cy="454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fraternità sono tante e diverse, quindi anche le esigenze sono varie e variegate, questo non deve scoraggiare ma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accettare la sfida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perché siamo stati </a:t>
            </a:r>
            <a:r>
              <a:rPr lang="it-IT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chiamati 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muoverci nell’interesse degli altri, camminiamo insieme per diventare </a:t>
            </a:r>
            <a:r>
              <a:rPr lang="it-IT" sz="24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UMANITÀ DISINTERESSATA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soprattutto </a:t>
            </a:r>
            <a:r>
              <a:rPr lang="it-IT" sz="24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crediamo fermamente che non 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siamo soli,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dimostriamo di essere uomini e donne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FEDE e perciò non siamo SOLI.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4" name="Google Shape;32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6902" y="2870521"/>
            <a:ext cx="2775574" cy="331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3"/>
          <p:cNvSpPr/>
          <p:nvPr/>
        </p:nvSpPr>
        <p:spPr>
          <a:xfrm>
            <a:off x="1569533" y="513502"/>
            <a:ext cx="8775159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cap="none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Buon cammino </a:t>
            </a:r>
            <a:endParaRPr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cap="none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tutti </a:t>
            </a:r>
            <a:endParaRPr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cap="none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SINODALITÀ,</a:t>
            </a:r>
            <a:endParaRPr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generosità,</a:t>
            </a:r>
            <a:r>
              <a:rPr lang="it-IT" sz="5400" b="1" cap="none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lang="it-IT" sz="5400" b="1" cap="none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erseveranza e passione!</a:t>
            </a:r>
            <a:endParaRPr sz="5400" b="1" cap="none" dirty="0">
              <a:solidFill>
                <a:schemeClr val="accent1">
                  <a:lumMod val="60000"/>
                  <a:lumOff val="4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7775" y="3078178"/>
            <a:ext cx="4726680" cy="346158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"/>
          <p:cNvSpPr/>
          <p:nvPr/>
        </p:nvSpPr>
        <p:spPr>
          <a:xfrm>
            <a:off x="1527016" y="662359"/>
            <a:ext cx="6566781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voce della </a:t>
            </a:r>
            <a:r>
              <a:rPr lang="it-IT" sz="2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Chiesa</a:t>
            </a:r>
            <a:r>
              <a:rPr lang="it-IT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dei suoi Pastori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resta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sicuramente non subisce l’usura del tempo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perché il punto di riferimento è la </a:t>
            </a:r>
            <a:r>
              <a:rPr lang="it-IT" sz="2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Sacra Scrittura</a:t>
            </a:r>
            <a:r>
              <a:rPr lang="it-IT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Spesso </a:t>
            </a:r>
            <a:r>
              <a:rPr lang="it-IT" sz="28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impiegano </a:t>
            </a:r>
            <a:r>
              <a:rPr lang="it-IT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anni, decenni,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 trovare applicazione concreta. </a:t>
            </a:r>
            <a:endParaRPr sz="2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8a16c5a40d_0_4"/>
          <p:cNvSpPr txBox="1"/>
          <p:nvPr/>
        </p:nvSpPr>
        <p:spPr>
          <a:xfrm>
            <a:off x="3613127" y="149197"/>
            <a:ext cx="8504400" cy="707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150" dirty="0" smtClean="0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Oggi in modo particolare, siamo chiamati ad entrare in sintonia con la chiesa </a:t>
            </a:r>
            <a:r>
              <a:rPr lang="it-IT" sz="3150" dirty="0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impegnata in un importante fase del </a:t>
            </a:r>
            <a:r>
              <a:rPr lang="it-IT" sz="3150" b="1" dirty="0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cammino  sinodale</a:t>
            </a:r>
            <a:r>
              <a:rPr lang="it-IT" sz="3150" dirty="0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che  letteralmente </a:t>
            </a:r>
            <a:r>
              <a:rPr lang="it-IT" sz="3150" dirty="0" err="1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è“</a:t>
            </a:r>
            <a:r>
              <a:rPr lang="it-IT" sz="3150" b="1" dirty="0" err="1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camminare</a:t>
            </a:r>
            <a:r>
              <a:rPr lang="it-IT" sz="3150" b="1" dirty="0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insieme</a:t>
            </a:r>
            <a:r>
              <a:rPr lang="it-IT" sz="3150" dirty="0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”. Il Sinodo è, </a:t>
            </a:r>
            <a:r>
              <a:rPr lang="it-IT" sz="3150" dirty="0" smtClean="0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infatti, luogo </a:t>
            </a:r>
            <a:r>
              <a:rPr lang="it-IT" sz="3150" dirty="0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per l'incontro dei Vescovi tra di loro, attorno e con il Papa che lo convoca quale </a:t>
            </a:r>
            <a:r>
              <a:rPr lang="it-IT" sz="3150" b="1" dirty="0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strumento di “consultazione e collaborazione”</a:t>
            </a:r>
            <a:r>
              <a:rPr lang="it-IT" sz="3150" dirty="0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. </a:t>
            </a:r>
            <a:endParaRPr lang="it-IT" sz="3150" dirty="0" smtClean="0">
              <a:solidFill>
                <a:srgbClr val="444444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150" dirty="0" smtClean="0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È </a:t>
            </a:r>
            <a:r>
              <a:rPr lang="it-IT" sz="3150" dirty="0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dunque un luogo per lo scambio di informazioni ed esperienze, per la </a:t>
            </a:r>
            <a:r>
              <a:rPr lang="it-IT" sz="3150" b="1" dirty="0">
                <a:solidFill>
                  <a:srgbClr val="444444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comune ricerca di soluzioni pastorali valide universalmente.</a:t>
            </a:r>
            <a:endParaRPr sz="35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6" name="Google Shape;186;g28a16c5a40d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725" y="0"/>
            <a:ext cx="3126874" cy="473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8a16c5a40d_0_9"/>
          <p:cNvSpPr txBox="1"/>
          <p:nvPr/>
        </p:nvSpPr>
        <p:spPr>
          <a:xfrm>
            <a:off x="4489450" y="293050"/>
            <a:ext cx="7507500" cy="6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dirty="0">
                <a:latin typeface="Century Gothic"/>
                <a:ea typeface="Century Gothic"/>
                <a:cs typeface="Century Gothic"/>
                <a:sym typeface="Century Gothic"/>
              </a:rPr>
              <a:t>Il Papa ha precisato nella celebrazione di apertura della nuova </a:t>
            </a:r>
            <a:r>
              <a:rPr lang="it-IT" sz="2500" dirty="0" smtClean="0">
                <a:latin typeface="Century Gothic"/>
                <a:ea typeface="Century Gothic"/>
                <a:cs typeface="Century Gothic"/>
                <a:sym typeface="Century Gothic"/>
              </a:rPr>
              <a:t>fase il 4 ottobre:</a:t>
            </a:r>
            <a:endParaRPr sz="25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dirty="0">
                <a:solidFill>
                  <a:srgbClr val="333333"/>
                </a:solidFill>
                <a:highlight>
                  <a:srgbClr val="FFFFFF"/>
                </a:highlight>
              </a:rPr>
              <a:t>Non siamo qui per portare avanti una riunione parlamentare o un piano di riforme.</a:t>
            </a: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 No. </a:t>
            </a:r>
            <a:endParaRPr lang="it-IT" sz="2600" dirty="0" smtClean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Siamo </a:t>
            </a:r>
            <a:r>
              <a:rPr lang="it-IT" sz="2600" b="1" dirty="0">
                <a:solidFill>
                  <a:srgbClr val="333333"/>
                </a:solidFill>
                <a:highlight>
                  <a:srgbClr val="FFFFFF"/>
                </a:highlight>
              </a:rPr>
              <a:t>qui per camminare insieme con lo sguardo di Gesù</a:t>
            </a: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, </a:t>
            </a:r>
            <a:endParaRPr sz="26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e ancora</a:t>
            </a:r>
            <a:endParaRPr sz="26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"Lo sguardo benedicente del Signore invita anche noi a essere</a:t>
            </a:r>
            <a:r>
              <a:rPr lang="it-IT" sz="2600" b="1" dirty="0">
                <a:solidFill>
                  <a:srgbClr val="333333"/>
                </a:solidFill>
                <a:highlight>
                  <a:srgbClr val="FFFFFF"/>
                </a:highlight>
              </a:rPr>
              <a:t> una Chiesa</a:t>
            </a: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it-IT" sz="2600" b="1" dirty="0">
                <a:solidFill>
                  <a:srgbClr val="333333"/>
                </a:solidFill>
                <a:highlight>
                  <a:srgbClr val="FFFFFF"/>
                </a:highlight>
              </a:rPr>
              <a:t>che</a:t>
            </a: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, con animo lieto, contempla l’azione di Dio e discerne il presente. </a:t>
            </a:r>
            <a:endParaRPr lang="it-IT" sz="2600" dirty="0" smtClean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E </a:t>
            </a: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che, </a:t>
            </a:r>
            <a:r>
              <a:rPr lang="it-IT" sz="2600" b="1" dirty="0">
                <a:solidFill>
                  <a:srgbClr val="333333"/>
                </a:solidFill>
                <a:highlight>
                  <a:srgbClr val="FFFFFF"/>
                </a:highlight>
              </a:rPr>
              <a:t>fra le onde talvolta agitate del nostro tempo, </a:t>
            </a:r>
            <a:r>
              <a:rPr lang="it-IT" sz="2600" b="1" dirty="0">
                <a:solidFill>
                  <a:srgbClr val="FF0000"/>
                </a:solidFill>
                <a:highlight>
                  <a:srgbClr val="FFFFFF"/>
                </a:highlight>
              </a:rPr>
              <a:t>non</a:t>
            </a:r>
            <a:r>
              <a:rPr lang="it-IT" sz="2600" b="1" dirty="0">
                <a:solidFill>
                  <a:srgbClr val="333333"/>
                </a:solidFill>
                <a:highlight>
                  <a:srgbClr val="FFFFFF"/>
                </a:highlight>
              </a:rPr>
              <a:t> si perde d’animo</a:t>
            </a: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, </a:t>
            </a:r>
            <a:r>
              <a:rPr lang="it-IT" sz="2600" b="1" dirty="0">
                <a:solidFill>
                  <a:srgbClr val="FF0000"/>
                </a:solidFill>
                <a:highlight>
                  <a:srgbClr val="FFFFFF"/>
                </a:highlight>
              </a:rPr>
              <a:t>non</a:t>
            </a:r>
            <a:r>
              <a:rPr lang="it-IT" sz="2600" b="1" dirty="0">
                <a:solidFill>
                  <a:srgbClr val="333333"/>
                </a:solidFill>
                <a:highlight>
                  <a:srgbClr val="FFFFFF"/>
                </a:highlight>
              </a:rPr>
              <a:t> cerca scappatoie ideologiche, </a:t>
            </a:r>
            <a:r>
              <a:rPr lang="it-IT" sz="2600" b="1" dirty="0">
                <a:solidFill>
                  <a:srgbClr val="FF0000"/>
                </a:solidFill>
                <a:highlight>
                  <a:srgbClr val="FFFFFF"/>
                </a:highlight>
              </a:rPr>
              <a:t>non</a:t>
            </a:r>
            <a:r>
              <a:rPr lang="it-IT" sz="2600" b="1" dirty="0">
                <a:solidFill>
                  <a:srgbClr val="333333"/>
                </a:solidFill>
                <a:highlight>
                  <a:srgbClr val="FFFFFF"/>
                </a:highlight>
              </a:rPr>
              <a:t> si barrica dietro convinzioni acquisite, </a:t>
            </a:r>
            <a:r>
              <a:rPr lang="it-IT" sz="2600" b="1" dirty="0">
                <a:solidFill>
                  <a:srgbClr val="FF0000"/>
                </a:solidFill>
                <a:highlight>
                  <a:srgbClr val="FFFFFF"/>
                </a:highlight>
              </a:rPr>
              <a:t>non </a:t>
            </a:r>
            <a:r>
              <a:rPr lang="it-IT" sz="2600" b="1" dirty="0">
                <a:solidFill>
                  <a:srgbClr val="333333"/>
                </a:solidFill>
                <a:highlight>
                  <a:srgbClr val="FFFFFF"/>
                </a:highlight>
              </a:rPr>
              <a:t>cede a soluzioni di comodo, </a:t>
            </a:r>
            <a:r>
              <a:rPr lang="it-IT" sz="2600" b="1" dirty="0">
                <a:solidFill>
                  <a:srgbClr val="FF0000"/>
                </a:solidFill>
                <a:highlight>
                  <a:srgbClr val="FFFFFF"/>
                </a:highlight>
              </a:rPr>
              <a:t>non </a:t>
            </a:r>
            <a:r>
              <a:rPr lang="it-IT" sz="2600" b="1" dirty="0">
                <a:solidFill>
                  <a:srgbClr val="333333"/>
                </a:solidFill>
                <a:highlight>
                  <a:srgbClr val="FFFFFF"/>
                </a:highlight>
              </a:rPr>
              <a:t>si lascia dettare l’agenda dal mondo</a:t>
            </a: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".</a:t>
            </a:r>
            <a:endParaRPr sz="2600" dirty="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192" name="Google Shape;192;g28a16c5a40d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61500" cy="402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8a16c5a40d_0_15"/>
          <p:cNvSpPr txBox="1"/>
          <p:nvPr/>
        </p:nvSpPr>
        <p:spPr>
          <a:xfrm>
            <a:off x="3235625" y="676275"/>
            <a:ext cx="8836800" cy="60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Il papa h</a:t>
            </a:r>
            <a:r>
              <a:rPr lang="it-IT" sz="26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a </a:t>
            </a:r>
            <a:r>
              <a:rPr lang="it-IT" sz="2600" b="1" dirty="0">
                <a:solidFill>
                  <a:srgbClr val="333333"/>
                </a:solidFill>
                <a:highlight>
                  <a:srgbClr val="FFFFFF"/>
                </a:highlight>
              </a:rPr>
              <a:t>messo in guardia da "alcune tentazioni pericolose"</a:t>
            </a: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. In pratica quelle "di</a:t>
            </a:r>
            <a:r>
              <a:rPr lang="it-IT" sz="2600" b="1" dirty="0">
                <a:solidFill>
                  <a:srgbClr val="333333"/>
                </a:solidFill>
                <a:highlight>
                  <a:srgbClr val="FFFFFF"/>
                </a:highlight>
              </a:rPr>
              <a:t> essere una Chiesa rigida, che si arma contro il mondo e guarda all’indietro; di essere una Chiesa tiepida, che si arrende alle mode del mondo; di essere una Chiesa stanca, ripiegata su sé stessa"</a:t>
            </a: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.</a:t>
            </a:r>
            <a:endParaRPr sz="26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  La Chiesa va sempre riparata. Come fece </a:t>
            </a:r>
            <a:r>
              <a:rPr lang="it-IT" sz="2600" b="1" dirty="0">
                <a:solidFill>
                  <a:srgbClr val="333333"/>
                </a:solidFill>
                <a:highlight>
                  <a:srgbClr val="FFFFFF"/>
                </a:highlight>
              </a:rPr>
              <a:t>il Poverello di Assisi</a:t>
            </a: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 per assolvere il compito che il Crocifisso gli aveva </a:t>
            </a:r>
            <a:r>
              <a:rPr lang="it-IT" sz="26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affidato </a:t>
            </a: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"Francesco </a:t>
            </a:r>
            <a:r>
              <a:rPr lang="it-IT" sz="26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d’ </a:t>
            </a: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Assisi in un tempo di grandi lotte e divisioni, tra il potere temporale e quello religioso, tra la Chiesa istituzionale e le correnti eretiche, tra i cristiani e altri credenti, non criticò e non si scagliò contro nessuno, imbracciando </a:t>
            </a:r>
            <a:r>
              <a:rPr lang="it-IT" sz="2600" b="1" dirty="0">
                <a:solidFill>
                  <a:srgbClr val="333333"/>
                </a:solidFill>
                <a:highlight>
                  <a:srgbClr val="FFFFFF"/>
                </a:highlight>
              </a:rPr>
              <a:t>solo le armi del Vangelo: l’umiltà e l’unità, la preghiera e la carità.</a:t>
            </a:r>
            <a:r>
              <a:rPr lang="it-IT" sz="2600" dirty="0">
                <a:solidFill>
                  <a:srgbClr val="333333"/>
                </a:solidFill>
                <a:highlight>
                  <a:srgbClr val="FFFFFF"/>
                </a:highlight>
              </a:rPr>
              <a:t> Facciamo anche noi così".</a:t>
            </a:r>
            <a:endParaRPr sz="2600" dirty="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198" name="Google Shape;198;g28a16c5a40d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825" y="0"/>
            <a:ext cx="2794549" cy="254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8a16c5a40d_0_23"/>
          <p:cNvSpPr txBox="1"/>
          <p:nvPr/>
        </p:nvSpPr>
        <p:spPr>
          <a:xfrm>
            <a:off x="1489947" y="335324"/>
            <a:ext cx="8550345" cy="6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 dirty="0">
                <a:latin typeface="Century Gothic"/>
                <a:ea typeface="Century Gothic"/>
                <a:cs typeface="Century Gothic"/>
                <a:sym typeface="Century Gothic"/>
              </a:rPr>
              <a:t>Proviamo a farlo, </a:t>
            </a:r>
            <a:endParaRPr sz="29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 b="1" dirty="0">
                <a:latin typeface="Century Gothic"/>
                <a:ea typeface="Century Gothic"/>
                <a:cs typeface="Century Gothic"/>
                <a:sym typeface="Century Gothic"/>
              </a:rPr>
              <a:t>facciamolo noi </a:t>
            </a:r>
            <a:r>
              <a:rPr lang="it-IT" sz="2900" dirty="0">
                <a:latin typeface="Century Gothic"/>
                <a:ea typeface="Century Gothic"/>
                <a:cs typeface="Century Gothic"/>
                <a:sym typeface="Century Gothic"/>
              </a:rPr>
              <a:t>francescani, </a:t>
            </a:r>
            <a:endParaRPr sz="29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 dirty="0">
                <a:latin typeface="Century Gothic"/>
                <a:ea typeface="Century Gothic"/>
                <a:cs typeface="Century Gothic"/>
                <a:sym typeface="Century Gothic"/>
              </a:rPr>
              <a:t>noi che abbiamo scelto di seguire l’esempio di Francesco con il suo stile, </a:t>
            </a:r>
            <a:endParaRPr sz="29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 dirty="0">
                <a:latin typeface="Century Gothic"/>
                <a:ea typeface="Century Gothic"/>
                <a:cs typeface="Century Gothic"/>
                <a:sym typeface="Century Gothic"/>
              </a:rPr>
              <a:t>con la sua </a:t>
            </a:r>
            <a:r>
              <a:rPr lang="it-IT" sz="2900" b="1" dirty="0">
                <a:latin typeface="Century Gothic"/>
                <a:ea typeface="Century Gothic"/>
                <a:cs typeface="Century Gothic"/>
                <a:sym typeface="Century Gothic"/>
              </a:rPr>
              <a:t>determinazione</a:t>
            </a:r>
            <a:r>
              <a:rPr lang="it-IT" sz="2900" dirty="0">
                <a:latin typeface="Century Gothic"/>
                <a:ea typeface="Century Gothic"/>
                <a:cs typeface="Century Gothic"/>
                <a:sym typeface="Century Gothic"/>
              </a:rPr>
              <a:t> nell’essere fedeli alla Chiesa e perseverando nella realizzazione del progetto di Dio indicato dal Vangelo.</a:t>
            </a:r>
            <a:endParaRPr sz="29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 dirty="0">
                <a:latin typeface="Century Gothic"/>
                <a:ea typeface="Century Gothic"/>
                <a:cs typeface="Century Gothic"/>
                <a:sym typeface="Century Gothic"/>
              </a:rPr>
              <a:t>Ma facciamolo </a:t>
            </a:r>
            <a:r>
              <a:rPr lang="it-IT" sz="2900" b="1" dirty="0">
                <a:latin typeface="Century Gothic"/>
                <a:ea typeface="Century Gothic"/>
                <a:cs typeface="Century Gothic"/>
                <a:sym typeface="Century Gothic"/>
              </a:rPr>
              <a:t>con i fatti</a:t>
            </a:r>
            <a:r>
              <a:rPr lang="it-IT" sz="2900" dirty="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endParaRPr sz="29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 dirty="0">
                <a:latin typeface="Century Gothic"/>
                <a:ea typeface="Century Gothic"/>
                <a:cs typeface="Century Gothic"/>
                <a:sym typeface="Century Gothic"/>
              </a:rPr>
              <a:t>non con parole, </a:t>
            </a:r>
            <a:endParaRPr sz="29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 dirty="0">
                <a:latin typeface="Century Gothic"/>
                <a:ea typeface="Century Gothic"/>
                <a:cs typeface="Century Gothic"/>
                <a:sym typeface="Century Gothic"/>
              </a:rPr>
              <a:t>semmai fiumi di belle parole che non hanno senso fino a quando non diventano </a:t>
            </a:r>
            <a:r>
              <a:rPr lang="it-IT" sz="2900" b="1" dirty="0">
                <a:latin typeface="Century Gothic"/>
                <a:ea typeface="Century Gothic"/>
                <a:cs typeface="Century Gothic"/>
                <a:sym typeface="Century Gothic"/>
              </a:rPr>
              <a:t>azioni e stile di vita </a:t>
            </a:r>
            <a:endParaRPr sz="29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900" dirty="0">
                <a:latin typeface="Century Gothic"/>
                <a:ea typeface="Century Gothic"/>
                <a:cs typeface="Century Gothic"/>
                <a:sym typeface="Century Gothic"/>
              </a:rPr>
              <a:t>che cambiano le relazioni </a:t>
            </a:r>
            <a:r>
              <a:rPr lang="it-IT" sz="2900" dirty="0" smtClean="0">
                <a:latin typeface="Century Gothic"/>
                <a:ea typeface="Century Gothic"/>
                <a:cs typeface="Century Gothic"/>
                <a:sym typeface="Century Gothic"/>
              </a:rPr>
              <a:t>e di conseguenza </a:t>
            </a:r>
            <a:r>
              <a:rPr lang="it-IT" sz="2900" dirty="0">
                <a:latin typeface="Century Gothic"/>
                <a:ea typeface="Century Gothic"/>
                <a:cs typeface="Century Gothic"/>
                <a:sym typeface="Century Gothic"/>
              </a:rPr>
              <a:t>il mondo.</a:t>
            </a:r>
            <a:endParaRPr sz="29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4148" t="38739" r="12224" b="20356"/>
          <a:stretch/>
        </p:blipFill>
        <p:spPr>
          <a:xfrm>
            <a:off x="8021370" y="-27159"/>
            <a:ext cx="3883936" cy="1424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" descr="60 ANNI DAL CONCILIO. “LA CHIESA? NE' PROGRESSISTA, NE' TRADIZIONALISTA, MA  INNAMORATA DI CRISTO” - Lo StranieroLo Stranie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30" y="1729212"/>
            <a:ext cx="4668570" cy="471517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4"/>
          <p:cNvSpPr txBox="1"/>
          <p:nvPr/>
        </p:nvSpPr>
        <p:spPr>
          <a:xfrm>
            <a:off x="1520982" y="394733"/>
            <a:ext cx="5703684" cy="646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parole, non sono mai mancate, sono fissate in documenti importanti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 però attendono la realizzazione,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 quanto fissato e </a:t>
            </a: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previsto dal Concilio Vaticano II 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È auspicabile, infatti, che almeno i formatori, continuino a riflettere sui capisaldi della nuova chiesa cioè sulle Costituzioni conciliari: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DEI VERBUM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LUMEN GENTIUM                      SACROSANCTUM CONCILIUM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GAUDIUM ET </a:t>
            </a:r>
            <a:r>
              <a:rPr lang="it-IT" sz="24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err="1" smtClean="0">
                <a:solidFill>
                  <a:schemeClr val="dk1"/>
                </a:solidFill>
                <a:latin typeface="Century Gothic"/>
                <a:sym typeface="Century Gothic"/>
              </a:rPr>
              <a:t>perchè</a:t>
            </a:r>
            <a:r>
              <a:rPr lang="it-IT" sz="2400" dirty="0" smtClean="0">
                <a:solidFill>
                  <a:schemeClr val="dk1"/>
                </a:solidFill>
                <a:latin typeface="Century Gothic"/>
                <a:sym typeface="Century Gothic"/>
              </a:rPr>
              <a:t> siano filo conduttore e regolatore delle nostra forma-azione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267486" y="226970"/>
            <a:ext cx="99950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CONCILIO VATICANO II</a:t>
            </a:r>
            <a:endParaRPr lang="it-IT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22220" y="1469053"/>
            <a:ext cx="1819744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DEI VERBUM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309042" y="1438247"/>
            <a:ext cx="2869948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SACROSANCTUM</a:t>
            </a:r>
            <a:r>
              <a:rPr lang="it-IT" dirty="0" smtClean="0"/>
              <a:t> </a:t>
            </a:r>
            <a:r>
              <a:rPr lang="it-IT" sz="2400" dirty="0" smtClean="0"/>
              <a:t>CONCILIUM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559236" y="1422886"/>
            <a:ext cx="181974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LUMEN GENTIUM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9039885" y="1438246"/>
            <a:ext cx="232674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GAUDIUM ET SPES</a:t>
            </a:r>
            <a:endParaRPr lang="it-IT" sz="2400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2315424" y="2327764"/>
            <a:ext cx="2100404" cy="1149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5368705" y="2327764"/>
            <a:ext cx="45267" cy="1140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7319726" y="2406090"/>
            <a:ext cx="651850" cy="1068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>
            <a:off x="8148119" y="2526469"/>
            <a:ext cx="2055136" cy="1276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4472411" y="3719882"/>
            <a:ext cx="3413157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EVANGELII GAUDIUM</a:t>
            </a:r>
            <a:endParaRPr lang="it-IT" sz="2400" dirty="0"/>
          </a:p>
        </p:txBody>
      </p:sp>
      <p:sp>
        <p:nvSpPr>
          <p:cNvPr id="18" name="Freccia in giù 17"/>
          <p:cNvSpPr/>
          <p:nvPr/>
        </p:nvSpPr>
        <p:spPr>
          <a:xfrm>
            <a:off x="5939073" y="4313611"/>
            <a:ext cx="262549" cy="552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5368705" y="4947860"/>
            <a:ext cx="1439501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SINODO</a:t>
            </a:r>
            <a:endParaRPr lang="it-IT" sz="24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101219" y="6141756"/>
            <a:ext cx="415554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CAMMINO FRANCESCANO</a:t>
            </a:r>
            <a:endParaRPr lang="it-IT" sz="2400" dirty="0"/>
          </a:p>
        </p:txBody>
      </p:sp>
      <p:sp>
        <p:nvSpPr>
          <p:cNvPr id="21" name="Freccia in su 20"/>
          <p:cNvSpPr/>
          <p:nvPr/>
        </p:nvSpPr>
        <p:spPr>
          <a:xfrm>
            <a:off x="5939073" y="5632185"/>
            <a:ext cx="239916" cy="4058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721912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Filo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2027</Words>
  <Application>Microsoft Office PowerPoint</Application>
  <PresentationFormat>Widescreen</PresentationFormat>
  <Paragraphs>186</Paragraphs>
  <Slides>28</Slides>
  <Notes>27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Century Gothic</vt:lpstr>
      <vt:lpstr>Georgia</vt:lpstr>
      <vt:lpstr>Noto Sans Symbols</vt:lpstr>
      <vt:lpstr>Filo</vt:lpstr>
      <vt:lpstr>FORMAZIONE PERMANENTE ANNO FRATERNO 23-24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FORMAZIONE PERMANENTE ANNO FRATERNO 23-24</dc:title>
  <dc:creator>maria</dc:creator>
  <cp:lastModifiedBy>maria</cp:lastModifiedBy>
  <cp:revision>19</cp:revision>
  <dcterms:created xsi:type="dcterms:W3CDTF">2023-09-21T14:48:25Z</dcterms:created>
  <dcterms:modified xsi:type="dcterms:W3CDTF">2023-10-13T15:50:03Z</dcterms:modified>
</cp:coreProperties>
</file>