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5" d="100"/>
          <a:sy n="55" d="100"/>
        </p:scale>
        <p:origin x="-1123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1676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419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191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360" y="434609"/>
            <a:ext cx="374904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4360" y="2551176"/>
            <a:ext cx="3749040" cy="3145536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Aft>
                <a:spcPts val="10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798020" y="538594"/>
            <a:ext cx="1808485" cy="516710"/>
          </a:xfrm>
          <a:prstGeom prst="rect">
            <a:avLst/>
          </a:prstGeom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150174">
            <a:off x="4827538" y="836203"/>
            <a:ext cx="3657600" cy="493776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55093">
            <a:off x="2359666" y="458370"/>
            <a:ext cx="4424669" cy="3079124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2 Immagini sopra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1" name="Picture 10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6835967" y="278688"/>
            <a:ext cx="1695954" cy="4845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924825"/>
            <a:ext cx="8001000" cy="1709928"/>
          </a:xfr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0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" y="4800600"/>
            <a:ext cx="8001000" cy="12192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shortRul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24225" y="466612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3" name="Picture 12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785255">
            <a:off x="2866028" y="3182426"/>
            <a:ext cx="1695954" cy="484558"/>
          </a:xfrm>
          <a:prstGeom prst="rect">
            <a:avLst/>
          </a:prstGeom>
        </p:spPr>
      </p:pic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150321">
            <a:off x="4329929" y="546774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317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380673">
            <a:off x="699762" y="451178"/>
            <a:ext cx="4163077" cy="2961146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83480" y="4800600"/>
            <a:ext cx="3246120" cy="1188720"/>
          </a:xfrm>
        </p:spPr>
        <p:txBody>
          <a:bodyPr vert="horz" lIns="91440" tIns="45720" rIns="91440" bIns="45720" rtlCol="0" anchor="t" anchorCtr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415567" y="369110"/>
            <a:ext cx="3794703" cy="272976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0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0973137">
            <a:off x="530124" y="631160"/>
            <a:ext cx="3837559" cy="2604282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Picture Placeholder 2"/>
          <p:cNvSpPr>
            <a:spLocks noGrp="1"/>
          </p:cNvSpPr>
          <p:nvPr>
            <p:ph type="pic" idx="14"/>
          </p:nvPr>
        </p:nvSpPr>
        <p:spPr>
          <a:xfrm rot="470783">
            <a:off x="708565" y="3070624"/>
            <a:ext cx="3918749" cy="2827517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114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 rot="21240000">
            <a:off x="4717562" y="3396154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4 Immagini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4876800"/>
            <a:ext cx="3048000" cy="118872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>
              <a:spcAft>
                <a:spcPts val="300"/>
              </a:spcAft>
              <a:buNone/>
              <a:defRPr sz="20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15" name="Picture 14" descr="parAvion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308222">
            <a:off x="7428515" y="2619243"/>
            <a:ext cx="1580737" cy="451639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6339646" y="604321"/>
            <a:ext cx="1610332" cy="2025115"/>
          </a:xfrm>
          <a:prstGeom prst="rect">
            <a:avLst/>
          </a:prstGeom>
        </p:spPr>
      </p:pic>
      <p:pic>
        <p:nvPicPr>
          <p:cNvPr id="13" name="Picture 12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22260">
            <a:off x="4891846" y="985321"/>
            <a:ext cx="1610332" cy="2025115"/>
          </a:xfrm>
          <a:prstGeom prst="rect">
            <a:avLst/>
          </a:prstGeom>
        </p:spPr>
      </p:pic>
      <p:sp>
        <p:nvSpPr>
          <p:cNvPr id="16" name="Picture Placeholder 2"/>
          <p:cNvSpPr>
            <a:spLocks noGrp="1"/>
          </p:cNvSpPr>
          <p:nvPr>
            <p:ph type="pic" idx="14"/>
          </p:nvPr>
        </p:nvSpPr>
        <p:spPr>
          <a:xfrm rot="247118">
            <a:off x="5075220" y="1165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7" name="Picture Placeholder 2"/>
          <p:cNvSpPr>
            <a:spLocks noGrp="1"/>
          </p:cNvSpPr>
          <p:nvPr>
            <p:ph type="pic" idx="15"/>
          </p:nvPr>
        </p:nvSpPr>
        <p:spPr>
          <a:xfrm rot="271248">
            <a:off x="6523020" y="784774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0" name="Picture Placeholder 2"/>
          <p:cNvSpPr>
            <a:spLocks noGrp="1"/>
          </p:cNvSpPr>
          <p:nvPr>
            <p:ph type="pic" idx="13"/>
          </p:nvPr>
        </p:nvSpPr>
        <p:spPr>
          <a:xfrm rot="253865">
            <a:off x="4519045" y="2873698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6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 algn="r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193488">
            <a:off x="610678" y="450635"/>
            <a:ext cx="3931920" cy="2834640"/>
          </a:xfrm>
          <a:solidFill>
            <a:srgbClr val="FFFFFF">
              <a:shade val="85000"/>
            </a:srgbClr>
          </a:solidFill>
          <a:ln w="31750" cap="sq">
            <a:solidFill>
              <a:srgbClr val="FDFDFD"/>
            </a:solidFill>
            <a:miter lim="800000"/>
          </a:ln>
          <a:effectLst>
            <a:outerShdw blurRad="88900" dist="44450" dir="900000" sy="98000" kx="110000" ky="200000" algn="tl" rotWithShape="0">
              <a:srgbClr val="000000">
                <a:alpha val="20000"/>
              </a:srgbClr>
            </a:outerShdw>
          </a:effectLst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 rot="21240000">
            <a:off x="455724" y="3551615"/>
            <a:ext cx="3474720" cy="1097280"/>
          </a:xfrm>
        </p:spPr>
        <p:txBody>
          <a:bodyPr vert="horz" lIns="91440" tIns="45720" rIns="91440" bIns="45720" rtlCol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spcAft>
                <a:spcPts val="300"/>
              </a:spcAft>
              <a:buNone/>
              <a:defRPr sz="2800" kern="1200">
                <a:solidFill>
                  <a:schemeClr val="tx1"/>
                </a:solidFill>
                <a:latin typeface="Mistral" pitchFamily="66" charset="0"/>
                <a:ea typeface="+mn-ea"/>
                <a:cs typeface="+mn-cs"/>
              </a:defRPr>
            </a:lvl1pPr>
          </a:lstStyle>
          <a:p>
            <a:pPr marL="0" lvl="0" indent="0" algn="ctr" defTabSz="914400" rtl="0" eaLnBrk="1" latinLnBrk="0" hangingPunct="1">
              <a:spcBef>
                <a:spcPts val="0"/>
              </a:spcBef>
              <a:spcAft>
                <a:spcPts val="1800"/>
              </a:spcAft>
              <a:buFont typeface="Wingdings 2" pitchFamily="18" charset="2"/>
              <a:buNone/>
            </a:pPr>
            <a:r>
              <a:rPr lang="it-IT" smtClean="0"/>
              <a:t>Fare clic per modificare stile</a:t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 marL="2286000" indent="-457200">
              <a:defRPr/>
            </a:lvl6pPr>
            <a:lvl7pPr marL="2286000" indent="-457200">
              <a:defRPr/>
            </a:lvl7pPr>
            <a:lvl8pPr marL="2286000" indent="-457200">
              <a:defRPr/>
            </a:lvl8pPr>
            <a:lvl9pPr marL="2286000" indent="-457200">
              <a:defRPr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7" name="Picture 6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96634" y="577849"/>
            <a:ext cx="1882589" cy="5461001"/>
          </a:xfrm>
        </p:spPr>
        <p:txBody>
          <a:bodyPr vert="eaVert"/>
          <a:lstStyle>
            <a:lvl1pPr>
              <a:defRPr sz="440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4" y="577849"/>
            <a:ext cx="5768788" cy="546100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7" name="Picture 6" descr="vertical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12859" y="1562100"/>
            <a:ext cx="152400" cy="37338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8" name="Picture 7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Diapositiva titolo con 3 immag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itlePageOverlay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1500" y="2057401"/>
            <a:ext cx="8001000" cy="2424766"/>
          </a:xfrm>
        </p:spPr>
        <p:txBody>
          <a:bodyPr anchor="b" anchorCtr="0">
            <a:noAutofit/>
          </a:bodyPr>
          <a:lstStyle>
            <a:lvl1pPr>
              <a:defRPr sz="560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1500" y="4800600"/>
            <a:ext cx="8001000" cy="1219200"/>
          </a:xfrm>
        </p:spPr>
        <p:txBody>
          <a:bodyPr/>
          <a:lstStyle>
            <a:lvl1pPr marL="0" indent="0" algn="ctr">
              <a:spcAft>
                <a:spcPts val="0"/>
              </a:spcAft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5100" y="4572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66660">
            <a:off x="5138374" y="599839"/>
            <a:ext cx="1610332" cy="2025115"/>
          </a:xfrm>
          <a:prstGeom prst="rect">
            <a:avLst/>
          </a:prstGeom>
        </p:spPr>
      </p:pic>
      <p:pic>
        <p:nvPicPr>
          <p:cNvPr id="11" name="Picture 10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329776">
            <a:off x="2072772" y="555386"/>
            <a:ext cx="1610332" cy="2025115"/>
          </a:xfrm>
          <a:prstGeom prst="rect">
            <a:avLst/>
          </a:prstGeom>
        </p:spPr>
      </p:pic>
      <p:sp>
        <p:nvSpPr>
          <p:cNvPr id="12" name="Picture Placeholder 2"/>
          <p:cNvSpPr>
            <a:spLocks noGrp="1"/>
          </p:cNvSpPr>
          <p:nvPr>
            <p:ph type="pic" idx="14"/>
          </p:nvPr>
        </p:nvSpPr>
        <p:spPr>
          <a:xfrm rot="21254634">
            <a:off x="2256146" y="735839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sp>
        <p:nvSpPr>
          <p:cNvPr id="13" name="Picture Placeholder 2"/>
          <p:cNvSpPr>
            <a:spLocks noGrp="1"/>
          </p:cNvSpPr>
          <p:nvPr>
            <p:ph type="pic" idx="15"/>
          </p:nvPr>
        </p:nvSpPr>
        <p:spPr>
          <a:xfrm rot="21315648">
            <a:off x="5321748" y="780292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  <p:pic>
        <p:nvPicPr>
          <p:cNvPr id="14" name="Picture 13" descr="pictureStamp-Frame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51790">
            <a:off x="3591963" y="936015"/>
            <a:ext cx="1610332" cy="2025115"/>
          </a:xfrm>
          <a:prstGeom prst="rect">
            <a:avLst/>
          </a:prstGeom>
        </p:spPr>
      </p:pic>
      <p:sp>
        <p:nvSpPr>
          <p:cNvPr id="17" name="Picture Placeholder 2"/>
          <p:cNvSpPr>
            <a:spLocks noGrp="1"/>
          </p:cNvSpPr>
          <p:nvPr>
            <p:ph type="pic" idx="17"/>
          </p:nvPr>
        </p:nvSpPr>
        <p:spPr>
          <a:xfrm rot="100778">
            <a:off x="3775337" y="1116468"/>
            <a:ext cx="1243584" cy="1664208"/>
          </a:xfrm>
          <a:solidFill>
            <a:srgbClr val="FFFFFF">
              <a:shade val="85000"/>
            </a:srgbClr>
          </a:solidFill>
          <a:ln w="114300" cap="sq">
            <a:noFill/>
            <a:miter lim="800000"/>
          </a:ln>
          <a:effectLst/>
          <a:scene3d>
            <a:camera prst="perspectiveRelaxed">
              <a:rot lat="0" lon="0" rev="0"/>
            </a:camera>
            <a:lightRig rig="twoPt" dir="t">
              <a:rot lat="0" lon="0" rev="7200000"/>
            </a:lightRig>
          </a:scene3d>
          <a:sp3d prstMaterial="matte">
            <a:contourClr>
              <a:srgbClr val="FFFFFF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Trascinare l'immagine su un segnaposto o fare clic sull'icona per aggiungerla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1282700"/>
            <a:ext cx="8001000" cy="1917700"/>
          </a:xfrm>
        </p:spPr>
        <p:txBody>
          <a:bodyPr anchor="b" anchorCtr="0">
            <a:noAutofit/>
          </a:bodyPr>
          <a:lstStyle>
            <a:lvl1pPr algn="ctr">
              <a:defRPr sz="5600" b="0" cap="none" baseline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3644153"/>
            <a:ext cx="8001000" cy="833718"/>
          </a:xfrm>
        </p:spPr>
        <p:txBody>
          <a:bodyPr anchor="t" anchorCtr="0"/>
          <a:lstStyle>
            <a:lvl1pPr marL="0" indent="0" algn="ctr">
              <a:spcAft>
                <a:spcPts val="0"/>
              </a:spcAft>
              <a:buNone/>
              <a:defRPr sz="20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33528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150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23460" y="1936751"/>
            <a:ext cx="3749040" cy="4102100"/>
          </a:xfrm>
        </p:spPr>
        <p:txBody>
          <a:bodyPr>
            <a:normAutofit/>
          </a:bodyPr>
          <a:lstStyle>
            <a:lvl1pPr>
              <a:spcAft>
                <a:spcPts val="1600"/>
              </a:spcAft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23460" y="1874838"/>
            <a:ext cx="3749040" cy="639762"/>
          </a:xfrm>
        </p:spPr>
        <p:txBody>
          <a:bodyPr anchor="ctr" anchorCtr="0">
            <a:noAutofit/>
          </a:bodyPr>
          <a:lstStyle>
            <a:lvl1pPr marL="0" indent="0" algn="ctr">
              <a:spcAft>
                <a:spcPts val="0"/>
              </a:spcAft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23460" y="2590800"/>
            <a:ext cx="3749040" cy="3448050"/>
          </a:xfrm>
        </p:spPr>
        <p:txBody>
          <a:bodyPr>
            <a:normAutofit/>
          </a:bodyPr>
          <a:lstStyle>
            <a:lvl1pPr>
              <a:spcAft>
                <a:spcPts val="1400"/>
              </a:spcAft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1800"/>
            </a:lvl6pPr>
            <a:lvl7pPr marL="2290763" indent="-461963">
              <a:defRPr sz="1800"/>
            </a:lvl7pPr>
            <a:lvl8pPr marL="2290763" indent="-461963">
              <a:defRPr sz="1800"/>
            </a:lvl8pPr>
            <a:lvl9pPr marL="2290763" indent="-461963"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11" name="Picture 10" descr="standard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05100" y="1524000"/>
            <a:ext cx="3733800" cy="15240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6153" y="443752"/>
            <a:ext cx="3749040" cy="1707777"/>
          </a:xfrm>
        </p:spPr>
        <p:txBody>
          <a:bodyPr anchor="b">
            <a:noAutofit/>
          </a:bodyPr>
          <a:lstStyle>
            <a:lvl1pPr algn="ctr">
              <a:defRPr sz="3600" b="0"/>
            </a:lvl1pPr>
          </a:lstStyle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27494" y="430306"/>
            <a:ext cx="3749040" cy="5608544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 marL="2290763" indent="-461963">
              <a:defRPr sz="2000"/>
            </a:lvl6pPr>
            <a:lvl7pPr marL="2290763" indent="-461963">
              <a:defRPr sz="2000"/>
            </a:lvl7pPr>
            <a:lvl8pPr marL="2290763" indent="-461963">
              <a:defRPr sz="2000"/>
            </a:lvl8pPr>
            <a:lvl9pPr marL="2290763" indent="-461963"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6153" y="2554940"/>
            <a:ext cx="3749040" cy="3146613"/>
          </a:xfrm>
        </p:spPr>
        <p:txBody>
          <a:bodyPr>
            <a:normAutofit/>
          </a:bodyPr>
          <a:lstStyle>
            <a:lvl1pPr marL="0" indent="0" algn="ctr">
              <a:spcAft>
                <a:spcPts val="1000"/>
              </a:spcAft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  <p:pic>
        <p:nvPicPr>
          <p:cNvPr id="9" name="Picture 8" descr="shortRul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22898" y="2305609"/>
            <a:ext cx="2495550" cy="95250"/>
          </a:xfrm>
          <a:prstGeom prst="rect">
            <a:avLst/>
          </a:prstGeom>
          <a:effectLst>
            <a:outerShdw blurRad="25400" sx="101000" sy="101000" algn="c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extPageOverlay.pn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15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71500" y="274638"/>
            <a:ext cx="8001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it-IT" smtClean="0"/>
              <a:t>Fare clic per modificare stile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1500" y="1905000"/>
            <a:ext cx="80010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72100" y="6158753"/>
            <a:ext cx="320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fld id="{A4A6734C-E115-4BC5-9FB0-F9BF6FABFDA0}" type="datetimeFigureOut">
              <a:rPr lang="en-US" smtClean="0"/>
              <a:t>7/27/2015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46220" y="6158753"/>
            <a:ext cx="1051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2"/>
                </a:solidFill>
              </a:defRPr>
            </a:lvl1pPr>
          </a:lstStyle>
          <a:p>
            <a:fld id="{D739C4FB-7D33-419B-8833-D1372BFD11C8}" type="slidenum">
              <a:rPr lang="en-US" smtClean="0"/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ts val="0"/>
        </a:spcBef>
        <a:spcAft>
          <a:spcPts val="2000"/>
        </a:spcAft>
        <a:buFont typeface="Wingdings 2" pitchFamily="18" charset="2"/>
        <a:buChar char="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457200" algn="l" defTabSz="914400" rtl="0" eaLnBrk="1" latinLnBrk="0" hangingPunct="1">
        <a:spcBef>
          <a:spcPts val="0"/>
        </a:spcBef>
        <a:spcAft>
          <a:spcPts val="1000"/>
        </a:spcAft>
        <a:buClr>
          <a:schemeClr val="bg2"/>
        </a:buClr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286000" indent="-457200" algn="l" defTabSz="914400" rtl="0" eaLnBrk="1" latinLnBrk="0" hangingPunct="1">
        <a:spcBef>
          <a:spcPts val="0"/>
        </a:spcBef>
        <a:spcAft>
          <a:spcPts val="1000"/>
        </a:spcAft>
        <a:buFont typeface="Wingdings 2" pitchFamily="18" charset="2"/>
        <a:buChar char="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7432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32051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3657600" indent="-461963" algn="l" defTabSz="914400" rtl="0" eaLnBrk="1" latinLnBrk="0" hangingPunct="1">
        <a:spcBef>
          <a:spcPts val="0"/>
        </a:spcBef>
        <a:spcAft>
          <a:spcPts val="600"/>
        </a:spcAft>
        <a:buClr>
          <a:schemeClr val="bg2"/>
        </a:buClr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4119563" indent="-461963" algn="l" defTabSz="914400" rtl="0" eaLnBrk="1" latinLnBrk="0" hangingPunct="1">
        <a:spcBef>
          <a:spcPts val="0"/>
        </a:spcBef>
        <a:spcAft>
          <a:spcPts val="600"/>
        </a:spcAft>
        <a:buFont typeface="Wingdings 2" pitchFamily="18" charset="2"/>
        <a:buChar char="ò"/>
        <a:defRPr lang="en-US" sz="1800" kern="1200" dirty="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Testo di formazione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Anno fraterno 2015-2016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04448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Obiettivi del triennio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Cambiare le relazioni</a:t>
            </a:r>
          </a:p>
          <a:p>
            <a:r>
              <a:rPr lang="it-IT" dirty="0" smtClean="0"/>
              <a:t>Evangelizzare da protagonisti (responsabilità non visibilità)</a:t>
            </a:r>
          </a:p>
          <a:p>
            <a:r>
              <a:rPr lang="it-IT" dirty="0" smtClean="0"/>
              <a:t>Dialogo tra tutti gli uomini di buona volontà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09310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095" y="113961"/>
            <a:ext cx="8661665" cy="1303677"/>
          </a:xfrm>
        </p:spPr>
        <p:txBody>
          <a:bodyPr/>
          <a:lstStyle/>
          <a:p>
            <a:r>
              <a:rPr lang="it-IT" dirty="0" smtClean="0"/>
              <a:t>La formazione </a:t>
            </a:r>
            <a:br>
              <a:rPr lang="it-IT" dirty="0" smtClean="0"/>
            </a:br>
            <a:r>
              <a:rPr lang="it-IT" dirty="0" smtClean="0"/>
              <a:t>nella finalità OFS è EPM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2148976"/>
            <a:ext cx="8001000" cy="3870824"/>
          </a:xfrm>
        </p:spPr>
        <p:txBody>
          <a:bodyPr/>
          <a:lstStyle/>
          <a:p>
            <a:r>
              <a:rPr lang="it-IT" dirty="0" smtClean="0"/>
              <a:t>METODI: tutto è formazione</a:t>
            </a:r>
          </a:p>
          <a:p>
            <a:r>
              <a:rPr lang="it-IT" dirty="0" smtClean="0"/>
              <a:t>CONTENUTI: Parola, Francesco e Chiara, Chiesa</a:t>
            </a:r>
          </a:p>
          <a:p>
            <a:r>
              <a:rPr lang="it-IT" dirty="0"/>
              <a:t>STRUTTURA: ogni fraternità locale abbia un suo progetto educativo che si traduce in progetto formativo</a:t>
            </a:r>
          </a:p>
          <a:p>
            <a:r>
              <a:rPr lang="it-IT" dirty="0" smtClean="0"/>
              <a:t>“APPARTENENZA”: nella consapevolezza della triplice appartenenza dei francescani secolari a Fraternità, Chiesa, società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909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Tematica del 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0501" y="1904999"/>
            <a:ext cx="8629103" cy="4493087"/>
          </a:xfrm>
        </p:spPr>
        <p:txBody>
          <a:bodyPr/>
          <a:lstStyle/>
          <a:p>
            <a:r>
              <a:rPr lang="it-IT" dirty="0" smtClean="0"/>
              <a:t>L’incontro con lo sguardo di Gesù fa verità sull’uomo vecchio e apre alla missione.</a:t>
            </a:r>
          </a:p>
          <a:p>
            <a:r>
              <a:rPr lang="it-IT" dirty="0" smtClean="0"/>
              <a:t>Il movimento suscitato dall’incontro con il Signore della vita</a:t>
            </a:r>
          </a:p>
          <a:p>
            <a:r>
              <a:rPr lang="it-IT" dirty="0" smtClean="0"/>
              <a:t>L’anno della missione OFS/</a:t>
            </a:r>
            <a:r>
              <a:rPr lang="it-IT" dirty="0" err="1" smtClean="0"/>
              <a:t>Gi.Fra</a:t>
            </a:r>
            <a:r>
              <a:rPr lang="it-IT" dirty="0" smtClean="0"/>
              <a:t>.</a:t>
            </a:r>
          </a:p>
          <a:p>
            <a:r>
              <a:rPr lang="it-IT" dirty="0" smtClean="0"/>
              <a:t>Il Giubileo della misericordia</a:t>
            </a:r>
          </a:p>
          <a:p>
            <a:r>
              <a:rPr lang="it-IT" dirty="0" smtClean="0"/>
              <a:t>Il giubileo del perdono di Assisi</a:t>
            </a:r>
          </a:p>
          <a:p>
            <a:r>
              <a:rPr lang="it-IT" dirty="0" smtClean="0"/>
              <a:t>Il convegno ecclesiale di Firenze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32602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Ricchezza del 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Apporto di scrittori diversi</a:t>
            </a:r>
          </a:p>
          <a:p>
            <a:r>
              <a:rPr lang="it-IT" dirty="0" smtClean="0"/>
              <a:t>Possibilità di approfondimenti</a:t>
            </a:r>
          </a:p>
          <a:p>
            <a:r>
              <a:rPr lang="it-IT" dirty="0" smtClean="0"/>
              <a:t>Percorsi già strutturati per le fraternità che ne hanno bisogno</a:t>
            </a:r>
          </a:p>
          <a:p>
            <a:r>
              <a:rPr lang="it-IT" dirty="0" smtClean="0"/>
              <a:t>Attingere a materiale già disponibile</a:t>
            </a:r>
          </a:p>
          <a:p>
            <a:r>
              <a:rPr lang="it-IT" dirty="0" smtClean="0"/>
              <a:t>Alcune “pennellate” non convenzionali</a:t>
            </a:r>
          </a:p>
          <a:p>
            <a:r>
              <a:rPr lang="it-IT" dirty="0" smtClean="0"/>
              <a:t>Una forte spiritualità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948745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Struttura del testo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71500" y="1546611"/>
            <a:ext cx="8001000" cy="5046837"/>
          </a:xfrm>
        </p:spPr>
        <p:txBody>
          <a:bodyPr/>
          <a:lstStyle/>
          <a:p>
            <a:r>
              <a:rPr lang="it-IT" dirty="0" smtClean="0"/>
              <a:t>Tre capitoli e un’appendice così suddivisi:</a:t>
            </a:r>
          </a:p>
          <a:p>
            <a:pPr lvl="1"/>
            <a:r>
              <a:rPr lang="it-IT" dirty="0" smtClean="0"/>
              <a:t>Capitolo biblico: commento esperienziale di fra Maurizio </a:t>
            </a:r>
            <a:r>
              <a:rPr lang="it-IT" dirty="0" err="1" smtClean="0"/>
              <a:t>Annoni</a:t>
            </a:r>
            <a:r>
              <a:rPr lang="it-IT" dirty="0" smtClean="0"/>
              <a:t> di Mt 4 – 5,16, suddiviso in cinque paragrafi</a:t>
            </a:r>
          </a:p>
          <a:p>
            <a:pPr lvl="1"/>
            <a:r>
              <a:rPr lang="it-IT" dirty="0" smtClean="0"/>
              <a:t>Capitolo francescano: tre paragrafi scritti da suor Elena Francesca Beccaria su discepolato, testimonianza, profezia in Chiara e Francesco; un paragrafo di Marika Guido su Regola e Costituzioni; un paragrafo sugli 800 anni del perdono di Assisi e che cosa significano oggi scritto da Tiziana </a:t>
            </a:r>
            <a:r>
              <a:rPr lang="it-IT" dirty="0" err="1" smtClean="0"/>
              <a:t>Garberi</a:t>
            </a:r>
            <a:endParaRPr lang="it-IT" dirty="0" smtClean="0"/>
          </a:p>
          <a:p>
            <a:pPr lvl="1"/>
            <a:r>
              <a:rPr lang="it-IT" dirty="0" smtClean="0"/>
              <a:t>Capitolo antologico: una serie di testi acquisiti o scritti appositamente con tematiche attinenti e pennellate in discipline diverse: dall’arte, al dialogo interreligioso, con collaborazioni varie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109436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L’appendice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Verranno riportati </a:t>
            </a:r>
            <a:r>
              <a:rPr lang="it-IT" dirty="0"/>
              <a:t>possibili percorsi per animare gli incontri fraterni a partire dai contenuti del </a:t>
            </a:r>
            <a:r>
              <a:rPr lang="it-IT" dirty="0" smtClean="0"/>
              <a:t>testo.</a:t>
            </a:r>
            <a:endParaRPr lang="it-IT" dirty="0"/>
          </a:p>
          <a:p>
            <a:r>
              <a:rPr lang="it-IT" dirty="0"/>
              <a:t>Ci saranno materiali che attingono a linguaggi diversi: filmografia, </a:t>
            </a:r>
            <a:r>
              <a:rPr lang="it-IT" dirty="0" smtClean="0"/>
              <a:t>iconografia.</a:t>
            </a:r>
          </a:p>
          <a:p>
            <a:r>
              <a:rPr lang="it-IT" dirty="0"/>
              <a:t>Verrà inserita una bibliografia a cui fare riferimento per approfondire o veicolare i </a:t>
            </a:r>
            <a:r>
              <a:rPr lang="it-IT"/>
              <a:t>vari </a:t>
            </a:r>
            <a:r>
              <a:rPr lang="it-IT" smtClean="0"/>
              <a:t>contenuti.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046511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iario di viaggio">
  <a:themeElements>
    <a:clrScheme name="Travelogue">
      <a:dk1>
        <a:sysClr val="windowText" lastClr="000000"/>
      </a:dk1>
      <a:lt1>
        <a:srgbClr val="EAC968"/>
      </a:lt1>
      <a:dk2>
        <a:srgbClr val="2A2515"/>
      </a:dk2>
      <a:lt2>
        <a:srgbClr val="82682C"/>
      </a:lt2>
      <a:accent1>
        <a:srgbClr val="B74D21"/>
      </a:accent1>
      <a:accent2>
        <a:srgbClr val="A32323"/>
      </a:accent2>
      <a:accent3>
        <a:srgbClr val="4576A3"/>
      </a:accent3>
      <a:accent4>
        <a:srgbClr val="615D9A"/>
      </a:accent4>
      <a:accent5>
        <a:srgbClr val="67924B"/>
      </a:accent5>
      <a:accent6>
        <a:srgbClr val="BF7B1B"/>
      </a:accent6>
      <a:hlink>
        <a:srgbClr val="99350B"/>
      </a:hlink>
      <a:folHlink>
        <a:srgbClr val="785140"/>
      </a:folHlink>
    </a:clrScheme>
    <a:fontScheme name="Travelogue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Travelogu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20000"/>
                <a:satMod val="130000"/>
              </a:schemeClr>
              <a:schemeClr val="phClr">
                <a:tint val="80000"/>
                <a:satMod val="150000"/>
              </a:schemeClr>
            </a:duotone>
          </a:blip>
          <a:tile tx="0" ty="0" sx="50000" sy="50000" flip="none" algn="tl"/>
        </a:blip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6600000" sx="102000" sy="102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88900" dist="63500" dir="2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sunset" dir="t">
              <a:rot lat="0" lon="0" rev="4200000"/>
            </a:lightRig>
          </a:scene3d>
          <a:sp3d>
            <a:bevelT w="63500" h="254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0000"/>
                <a:hueMod val="85000"/>
                <a:satMod val="300000"/>
                <a:lumMod val="100000"/>
              </a:schemeClr>
            </a:gs>
            <a:gs pos="40000">
              <a:schemeClr val="phClr">
                <a:tint val="45000"/>
                <a:shade val="99000"/>
                <a:hueMod val="95000"/>
                <a:satMod val="300000"/>
                <a:lumMod val="100000"/>
              </a:schemeClr>
            </a:gs>
            <a:gs pos="100000">
              <a:schemeClr val="phClr">
                <a:shade val="20000"/>
                <a:hueMod val="95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70000"/>
                <a:satMod val="2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Diario di viaggio.thmx</Template>
  <TotalTime>40</TotalTime>
  <Words>312</Words>
  <Application>Microsoft Office PowerPoint</Application>
  <PresentationFormat>Presentazione su schermo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8" baseType="lpstr">
      <vt:lpstr>Diario di viaggio</vt:lpstr>
      <vt:lpstr>Testo di formazione</vt:lpstr>
      <vt:lpstr>Obiettivi del triennio</vt:lpstr>
      <vt:lpstr>La formazione  nella finalità OFS è EPM</vt:lpstr>
      <vt:lpstr>Tematica del testo</vt:lpstr>
      <vt:lpstr>Ricchezza del testo</vt:lpstr>
      <vt:lpstr>Struttura del testo</vt:lpstr>
      <vt:lpstr>L’appendice</vt:lpstr>
    </vt:vector>
  </TitlesOfParts>
  <Company>francesco il volto scolare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Testo di formazione</dc:title>
  <dc:creator>FIVS Paola brovelli</dc:creator>
  <cp:lastModifiedBy>Vinicio</cp:lastModifiedBy>
  <cp:revision>8</cp:revision>
  <dcterms:created xsi:type="dcterms:W3CDTF">2015-06-09T10:01:48Z</dcterms:created>
  <dcterms:modified xsi:type="dcterms:W3CDTF">2015-07-27T11:36:37Z</dcterms:modified>
</cp:coreProperties>
</file>