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56" r:id="rId3"/>
    <p:sldId id="260" r:id="rId4"/>
    <p:sldId id="257" r:id="rId5"/>
    <p:sldId id="282" r:id="rId6"/>
    <p:sldId id="290" r:id="rId7"/>
    <p:sldId id="259" r:id="rId8"/>
    <p:sldId id="261" r:id="rId9"/>
    <p:sldId id="262" r:id="rId10"/>
    <p:sldId id="266" r:id="rId11"/>
    <p:sldId id="270" r:id="rId12"/>
    <p:sldId id="271" r:id="rId13"/>
    <p:sldId id="283" r:id="rId14"/>
    <p:sldId id="275" r:id="rId15"/>
    <p:sldId id="284" r:id="rId16"/>
    <p:sldId id="291" r:id="rId17"/>
    <p:sldId id="274" r:id="rId18"/>
    <p:sldId id="285" r:id="rId19"/>
    <p:sldId id="286" r:id="rId20"/>
    <p:sldId id="287" r:id="rId21"/>
    <p:sldId id="279" r:id="rId22"/>
    <p:sldId id="288" r:id="rId23"/>
    <p:sldId id="289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0CC"/>
    <a:srgbClr val="E642B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0504" autoAdjust="0"/>
  </p:normalViewPr>
  <p:slideViewPr>
    <p:cSldViewPr>
      <p:cViewPr>
        <p:scale>
          <a:sx n="70" d="100"/>
          <a:sy n="70" d="100"/>
        </p:scale>
        <p:origin x="-135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F4B5211-CF43-4BAC-9C81-B6FBD32CAE3F}" type="datetimeFigureOut">
              <a:rPr lang="it-IT" smtClean="0"/>
              <a:pPr/>
              <a:t>17/04/2015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70556E4-37B5-437F-98B0-DED3AA326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9" y="3064376"/>
            <a:ext cx="5321509" cy="3528392"/>
          </a:xfrm>
          <a:prstGeom prst="roundRect">
            <a:avLst>
              <a:gd name="adj" fmla="val 3258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Rettangolo 5"/>
          <p:cNvSpPr/>
          <p:nvPr/>
        </p:nvSpPr>
        <p:spPr>
          <a:xfrm>
            <a:off x="683568" y="1340768"/>
            <a:ext cx="781236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PSICOLOGIA SOCIALE E </a:t>
            </a:r>
          </a:p>
          <a:p>
            <a:pPr algn="ctr"/>
            <a:r>
              <a:rPr lang="it-IT" sz="40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GESTIONE DEI CONFLITTI</a:t>
            </a:r>
            <a:endParaRPr lang="it-IT" sz="40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887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714356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isposizione non aggressiva</a:t>
            </a:r>
          </a:p>
          <a:p>
            <a:pPr algn="ctr"/>
            <a:endParaRPr lang="it-IT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Consiste nell’attivazione dell’autocontrollo, per evitare o per estinguere un’azione avversiva nei confronti dell’altro.  </a:t>
            </a:r>
            <a:endParaRPr lang="it-IT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Freccia in giù 2"/>
          <p:cNvSpPr/>
          <p:nvPr/>
        </p:nvSpPr>
        <p:spPr>
          <a:xfrm>
            <a:off x="4500562" y="1357298"/>
            <a:ext cx="28575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0" y="3357562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Disposizione non egocentrica</a:t>
            </a:r>
          </a:p>
          <a:p>
            <a:pPr algn="ctr"/>
            <a:endParaRPr lang="it-IT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it-IT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Non perseguire, in un dato momento, un proprio obiettivo o di non affermare il proprio punto di vista. </a:t>
            </a:r>
            <a:endParaRPr lang="it-IT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572000" y="3929066"/>
            <a:ext cx="35719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>La comunicazione nel gruppo </a:t>
            </a:r>
            <a:endParaRPr lang="it-IT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28736"/>
            <a:ext cx="4572000" cy="5429264"/>
          </a:xfrm>
        </p:spPr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endParaRPr lang="it-IT" sz="2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it-IT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 gruppo può esistere solo a condizione che tra i suoi membri ci sia reciprocità di comunicazione e di relazioni. </a:t>
            </a:r>
          </a:p>
          <a:p>
            <a:pPr algn="just">
              <a:spcBef>
                <a:spcPct val="50000"/>
              </a:spcBef>
            </a:pPr>
            <a:r>
              <a:rPr lang="it-IT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questo senso, la comunicazione che si sviluppa al suo interno, riveste un ruolo fondamentale ed è un pre-requisito indispensabile per l’esistenza stessa del gruppo.</a:t>
            </a:r>
          </a:p>
          <a:p>
            <a:endParaRPr lang="it-IT" sz="33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76872"/>
            <a:ext cx="4352238" cy="33123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+mj-lt"/>
              <a:buAutoNum type="arabicPeriod"/>
              <a:defRPr/>
            </a:pPr>
            <a:endParaRPr lang="it-IT" sz="3600" b="1" dirty="0" smtClean="0">
              <a:solidFill>
                <a:schemeClr val="accent2"/>
              </a:solidFill>
              <a:latin typeface="HelveticaNeueLT Std Thin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it-IT" sz="3600" b="1" dirty="0">
              <a:solidFill>
                <a:schemeClr val="accent2"/>
              </a:solidFill>
              <a:latin typeface="HelveticaNeueLT Std Thin" pitchFamily="34" charset="0"/>
            </a:endParaRPr>
          </a:p>
          <a:p>
            <a:pPr>
              <a:spcBef>
                <a:spcPct val="50000"/>
              </a:spcBef>
              <a:buFont typeface="+mj-lt"/>
              <a:buAutoNum type="arabicPeriod"/>
              <a:defRPr/>
            </a:pPr>
            <a:r>
              <a:rPr lang="it-IT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quello dei contenuti</a:t>
            </a:r>
            <a:r>
              <a:rPr lang="it-IT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- cosa si dice o si fa </a:t>
            </a:r>
          </a:p>
          <a:p>
            <a:pPr>
              <a:spcBef>
                <a:spcPct val="50000"/>
              </a:spcBef>
              <a:buFont typeface="+mj-lt"/>
              <a:buAutoNum type="arabicPeriod"/>
              <a:defRPr/>
            </a:pPr>
            <a:r>
              <a:rPr lang="it-IT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quello dei metodi</a:t>
            </a:r>
            <a:r>
              <a:rPr lang="it-IT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it-IT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come si organizza </a:t>
            </a:r>
          </a:p>
          <a:p>
            <a:pPr>
              <a:spcBef>
                <a:spcPct val="50000"/>
              </a:spcBef>
              <a:buFont typeface="+mj-lt"/>
              <a:buAutoNum type="arabicPeriod"/>
              <a:defRPr/>
            </a:pPr>
            <a:r>
              <a:rPr lang="it-IT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quello dei processi comunicativi</a:t>
            </a:r>
            <a:r>
              <a:rPr lang="it-IT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it-IT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chi dice o fa cosa, a chi lo dice e in che modo </a:t>
            </a:r>
          </a:p>
          <a:p>
            <a:pPr>
              <a:spcBef>
                <a:spcPct val="50000"/>
              </a:spcBef>
              <a:buFont typeface="+mj-lt"/>
              <a:buAutoNum type="arabicPeriod"/>
              <a:defRPr/>
            </a:pPr>
            <a:r>
              <a:rPr lang="it-IT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quello delle dinamiche di gruppo</a:t>
            </a:r>
            <a:r>
              <a:rPr lang="it-IT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- cosa accade tra i membri che comunicano.</a:t>
            </a:r>
          </a:p>
        </p:txBody>
      </p:sp>
      <p:sp>
        <p:nvSpPr>
          <p:cNvPr id="4" name="Rettangolo 3"/>
          <p:cNvSpPr/>
          <p:nvPr/>
        </p:nvSpPr>
        <p:spPr>
          <a:xfrm>
            <a:off x="404032" y="260648"/>
            <a:ext cx="833593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HelveticaNeueLT Std Thin" pitchFamily="34" charset="0"/>
              </a:rPr>
              <a:t>COMUNICAZIONE IN GRUPPO</a:t>
            </a:r>
            <a:endParaRPr lang="it-IT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3995936" y="5085184"/>
            <a:ext cx="242316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04032" y="5574388"/>
            <a:ext cx="8335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Ogni livello è dotato di un’ambiguità di fondo, a cui bisogna prestare sempre attenzione.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71600" y="620688"/>
            <a:ext cx="4504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/>
                <a:solidFill>
                  <a:schemeClr val="accent3"/>
                </a:solidFill>
                <a:effectLst/>
              </a:rPr>
              <a:t>IL CONFLITTO</a:t>
            </a:r>
            <a:endParaRPr lang="it-IT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Freccia a destra 6"/>
          <p:cNvSpPr/>
          <p:nvPr/>
        </p:nvSpPr>
        <p:spPr>
          <a:xfrm rot="5400000">
            <a:off x="2308888" y="1862914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1579" y="2864183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Scontri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di opinioni o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personalità sono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abbastanza frequenti nella vita sia affettiva che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professionale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342900" indent="-342900" algn="just">
              <a:buFont typeface="Wingdings" pitchFamily="2" charset="2"/>
              <a:buChar char="v"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E’ una situazione sociale in cui 2 persone si oppongono in maniera evidente; rappresenta una crisi nel rapporto, e per uscirne è necessario uno sforzo di reciproco e attivo adattamento. 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0"/>
            <a:ext cx="3408397" cy="321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997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3621" y="188640"/>
            <a:ext cx="83567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 COSA NASCE UN CONFLITTO?</a:t>
            </a:r>
            <a:endParaRPr lang="it-IT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Freccia in giù 5"/>
          <p:cNvSpPr/>
          <p:nvPr/>
        </p:nvSpPr>
        <p:spPr>
          <a:xfrm>
            <a:off x="2699792" y="1146618"/>
            <a:ext cx="41379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33414" y="2132856"/>
            <a:ext cx="67428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Un conflitto nasce e cresce, nutrendosi di 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AMBIGUITA’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Assenza di norme chiare e condivise sulle modalità di superamento della situazione conflittuale.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Ciò che si dice o si fa in un gruppo, viene interpretato sempre sotto un aspetto di relazione. 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(«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Cosa mi sta dicendo?»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« Dove vuole arrivare?»   «A chi si riferisce?»)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492896"/>
            <a:ext cx="2156101" cy="34595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4664"/>
            <a:ext cx="51212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467544" y="1855639"/>
            <a:ext cx="849694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Il conflitto oscilla tra 2 polarità:</a:t>
            </a:r>
          </a:p>
          <a:p>
            <a:endParaRPr lang="it-IT" sz="3200" dirty="0">
              <a:latin typeface="Times New Roman" pitchFamily="18" charset="0"/>
              <a:cs typeface="Times New Roman" pitchFamily="18" charset="0"/>
            </a:endParaRPr>
          </a:p>
          <a:p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Interpersonale-----------------------------Inter-gruppo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(2 persone litigano)                         (il conflitto è portato nel gruppo)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78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116652" y="1556792"/>
            <a:ext cx="775404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GESTIONE E PREVENZIONE </a:t>
            </a:r>
          </a:p>
          <a:p>
            <a:pPr algn="ctr"/>
            <a:r>
              <a:rPr lang="it-I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DEI CONFLITTI</a:t>
            </a:r>
            <a:endParaRPr lang="it-IT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45024"/>
            <a:ext cx="3384376" cy="289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60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GESTIONE E PREVENZIONE DEI CONFLITTI </a:t>
            </a:r>
            <a:endParaRPr lang="it-IT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45" y="1052736"/>
            <a:ext cx="9144000" cy="476886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it-IT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it-IT" sz="3300" i="1" dirty="0" smtClean="0">
                <a:solidFill>
                  <a:srgbClr val="FFFF00"/>
                </a:solidFill>
              </a:rPr>
              <a:t>     </a:t>
            </a:r>
            <a:r>
              <a:rPr lang="it-IT" sz="3400" i="1" dirty="0" smtClean="0">
                <a:solidFill>
                  <a:srgbClr val="FFFF00"/>
                </a:solidFill>
              </a:rPr>
              <a:t>Una compagnia di porcospini, in una fredda </a:t>
            </a:r>
          </a:p>
          <a:p>
            <a:pPr>
              <a:buNone/>
            </a:pPr>
            <a:r>
              <a:rPr lang="it-IT" sz="3400" i="1" dirty="0">
                <a:solidFill>
                  <a:srgbClr val="FFFF00"/>
                </a:solidFill>
              </a:rPr>
              <a:t> </a:t>
            </a:r>
            <a:r>
              <a:rPr lang="it-IT" sz="3400" i="1" dirty="0" smtClean="0">
                <a:solidFill>
                  <a:srgbClr val="FFFF00"/>
                </a:solidFill>
              </a:rPr>
              <a:t>    giornata d'inverno, si strinsero vicini, per proteggersi, </a:t>
            </a:r>
          </a:p>
          <a:p>
            <a:pPr>
              <a:buNone/>
            </a:pPr>
            <a:r>
              <a:rPr lang="it-IT" sz="3400" i="1" dirty="0">
                <a:solidFill>
                  <a:srgbClr val="FFFF00"/>
                </a:solidFill>
              </a:rPr>
              <a:t> </a:t>
            </a:r>
            <a:r>
              <a:rPr lang="it-IT" sz="3400" i="1" dirty="0" smtClean="0">
                <a:solidFill>
                  <a:srgbClr val="FFFF00"/>
                </a:solidFill>
              </a:rPr>
              <a:t>    col calore reciproco, dal rimanere assiderati. </a:t>
            </a:r>
          </a:p>
          <a:p>
            <a:pPr>
              <a:buNone/>
            </a:pPr>
            <a:r>
              <a:rPr lang="it-IT" sz="3400" i="1" dirty="0">
                <a:solidFill>
                  <a:srgbClr val="FFFF00"/>
                </a:solidFill>
              </a:rPr>
              <a:t> </a:t>
            </a:r>
            <a:r>
              <a:rPr lang="it-IT" sz="3400" i="1" dirty="0" smtClean="0">
                <a:solidFill>
                  <a:srgbClr val="FFFF00"/>
                </a:solidFill>
              </a:rPr>
              <a:t>    Ben presto, però, sentirono le spine reciproche; </a:t>
            </a:r>
          </a:p>
          <a:p>
            <a:pPr>
              <a:buNone/>
            </a:pPr>
            <a:r>
              <a:rPr lang="it-IT" sz="3400" i="1" dirty="0">
                <a:solidFill>
                  <a:srgbClr val="FFFF00"/>
                </a:solidFill>
              </a:rPr>
              <a:t> </a:t>
            </a:r>
            <a:r>
              <a:rPr lang="it-IT" sz="3400" i="1" dirty="0" smtClean="0">
                <a:solidFill>
                  <a:srgbClr val="FFFF00"/>
                </a:solidFill>
              </a:rPr>
              <a:t>    il dolore li costrinse ad allontanarsi di nuovo l'uno dall'altro. Quando poi il bisogno di scaldarsi li portò di nuovo a stare insieme, si ripeté quell'altro malanno; </a:t>
            </a:r>
            <a:r>
              <a:rPr lang="it-IT" sz="3400" b="1" i="1" u="sng" dirty="0" smtClean="0">
                <a:solidFill>
                  <a:srgbClr val="FFFF00"/>
                </a:solidFill>
              </a:rPr>
              <a:t>di modo che venivano sballottati avanti e indietro    tra due mali, finché non ebbero trovato una    moderata distanza reciproca,</a:t>
            </a:r>
            <a:r>
              <a:rPr lang="it-IT" sz="3400" i="1" dirty="0" smtClean="0">
                <a:solidFill>
                  <a:srgbClr val="FFFF00"/>
                </a:solidFill>
              </a:rPr>
              <a:t> che rappresentava per loro la migliore posizione.</a:t>
            </a:r>
          </a:p>
          <a:p>
            <a:pPr algn="ctr">
              <a:buNone/>
            </a:pPr>
            <a:r>
              <a:rPr lang="it-IT" sz="3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it-IT" sz="34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it-IT" sz="3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magine 3" descr="!cid_image002_jpg@01CC67B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4941168"/>
            <a:ext cx="3714776" cy="17020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276872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 conflitti talvolta sono inevitabili, nonostante gli sforzi per eluderli. Qualche volta possono essere salutari ed utili a far crescere le relazioni, e altre volte sono distruttivi e deleteri.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E’ necessario prima di tutto comprendere se un conflitto è 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COSTRUTTIVO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 meno prima che emergano problemi.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37251" y="188640"/>
            <a:ext cx="825418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4800" b="1" cap="none" spc="0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GESTIONE DEI CONFLITTI</a:t>
            </a:r>
          </a:p>
          <a:p>
            <a:pPr algn="ctr"/>
            <a:r>
              <a:rPr lang="it-IT" sz="4800" b="1" i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Strategie </a:t>
            </a:r>
            <a:endParaRPr lang="it-IT" sz="4800" b="1" i="1" cap="none" spc="0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0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0"/>
            <a:ext cx="8724900" cy="16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31540" y="1665529"/>
            <a:ext cx="82809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Non attaccare la persona ma il problema (metterla sempre sul piano personale).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Non cercare di vincere facendo perdere l’altro («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io sono migliore di te e te lo dimostrerò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Non dominare, manipolare o intimidire l’altro, ma discutere in modo onesto, diretto e credibile. («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se non mi ascolterai, non so cosa accadrà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»,  « 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se mi avessi ascoltato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…»,  «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fai come ti pare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Chiedere sempre pareri e motivazioni di tutti.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Non cercare di evitare il conflitto a tutti i costi, perché si accumula poi risentimento e si generano comportamenti passivo-aggressivi come il sarcasmo (« le frecciatine»).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318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87624" y="908720"/>
            <a:ext cx="7956376" cy="1067009"/>
          </a:xfrm>
        </p:spPr>
        <p:txBody>
          <a:bodyPr/>
          <a:lstStyle/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  PSICOLOGIA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OCIALE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224" y="3071810"/>
            <a:ext cx="8001056" cy="256699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 altLang="it-IT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studia </a:t>
            </a:r>
            <a:r>
              <a:rPr lang="it-IT" altLang="it-IT" b="1" u="sng" dirty="0">
                <a:solidFill>
                  <a:schemeClr val="tx1">
                    <a:lumMod val="85000"/>
                  </a:schemeClr>
                </a:solidFill>
                <a:latin typeface="Arial" charset="0"/>
              </a:rPr>
              <a:t>scientificamente</a:t>
            </a:r>
            <a:r>
              <a:rPr lang="it-IT" altLang="it-IT" b="1" dirty="0">
                <a:solidFill>
                  <a:schemeClr val="tx1">
                    <a:lumMod val="85000"/>
                  </a:schemeClr>
                </a:solidFill>
                <a:latin typeface="Arial" charset="0"/>
              </a:rPr>
              <a:t> </a:t>
            </a:r>
            <a:r>
              <a:rPr lang="it-IT" altLang="it-IT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come i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 altLang="it-IT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pensieri, i sentimenti ed i comportamenti delle persone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 altLang="it-IT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sono influenzati dalla </a:t>
            </a:r>
            <a:r>
              <a:rPr lang="it-IT" altLang="it-IT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presenza reale</a:t>
            </a:r>
            <a:r>
              <a:rPr lang="it-IT" altLang="it-IT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 o </a:t>
            </a:r>
            <a:r>
              <a:rPr lang="it-IT" altLang="it-IT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simbolica degli altri</a:t>
            </a:r>
          </a:p>
          <a:p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5796136" y="1988840"/>
            <a:ext cx="341756" cy="97840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7"/>
            <a:ext cx="3033068" cy="26730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99" y="116632"/>
            <a:ext cx="8724900" cy="201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83568" y="2127994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Apertura al cambiamento (cambiare idea o posizione non è sinonimo di debolezza, quanto piuttosto saggezza e maturità).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Evitare la difensiva, perché l’altro non ti sta attaccando a prescindere.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Esporre in modo chiaro e preciso il nostro punto di vista nel rispetto degli altri, in modo da non creare ambiguità future. (« ma io pensavo che…»,  «credevo volessi dire altro», «io avevo capito che…»).</a:t>
            </a:r>
          </a:p>
          <a:p>
            <a:pPr marL="457200" indent="-457200">
              <a:buFont typeface="+mj-lt"/>
              <a:buAutoNum type="arabicPeriod" startAt="6"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654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it-IT" sz="3600" b="1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it-IT" sz="3600" b="1" dirty="0" smtClean="0">
                <a:solidFill>
                  <a:srgbClr val="FFFF00"/>
                </a:solidFill>
                <a:latin typeface="Comic Sans MS" pitchFamily="66" charset="0"/>
              </a:rPr>
              <a:t>CONSEGUENZE DI UN CONFLITTO IRRISOLTO</a:t>
            </a:r>
            <a:r>
              <a:rPr lang="it-IT" sz="3600" b="1" dirty="0" smtClean="0">
                <a:solidFill>
                  <a:schemeClr val="accent1">
                    <a:lumMod val="50000"/>
                  </a:schemeClr>
                </a:solidFill>
                <a:latin typeface="HelveticaNeueLT Std Thin" pitchFamily="34" charset="0"/>
              </a:rPr>
              <a:t/>
            </a:r>
            <a:br>
              <a:rPr lang="it-IT" sz="3600" b="1" dirty="0" smtClean="0">
                <a:solidFill>
                  <a:schemeClr val="accent1">
                    <a:lumMod val="50000"/>
                  </a:schemeClr>
                </a:solidFill>
                <a:latin typeface="HelveticaNeueLT Std Thin" pitchFamily="34" charset="0"/>
              </a:rPr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143536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Assenteismo</a:t>
            </a:r>
          </a:p>
          <a:p>
            <a:pPr>
              <a:spcBef>
                <a:spcPct val="50000"/>
              </a:spcBef>
              <a:defRPr/>
            </a:pP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Più scambi aggressivi</a:t>
            </a:r>
          </a:p>
          <a:p>
            <a:pPr>
              <a:spcBef>
                <a:spcPct val="50000"/>
              </a:spcBef>
              <a:defRPr/>
            </a:pP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Mancanza di contatto con realtà (l’altro mi perseguita)</a:t>
            </a:r>
          </a:p>
          <a:p>
            <a:pPr>
              <a:spcBef>
                <a:spcPct val="50000"/>
              </a:spcBef>
              <a:defRPr/>
            </a:pP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Scarsa motivazione</a:t>
            </a:r>
          </a:p>
          <a:p>
            <a:pPr>
              <a:spcBef>
                <a:spcPct val="50000"/>
              </a:spcBef>
              <a:defRPr/>
            </a:pP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Presenza di errori</a:t>
            </a:r>
          </a:p>
          <a:p>
            <a:pPr>
              <a:spcBef>
                <a:spcPct val="50000"/>
              </a:spcBef>
              <a:defRPr/>
            </a:pP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Esaurimento psico-fisico delle persone</a:t>
            </a:r>
          </a:p>
          <a:p>
            <a:pPr>
              <a:spcBef>
                <a:spcPct val="50000"/>
              </a:spcBef>
              <a:defRPr/>
            </a:pP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Bassa produttività («non ho più nulla da dare al gruppo»)</a:t>
            </a:r>
          </a:p>
          <a:p>
            <a:pPr>
              <a:spcBef>
                <a:spcPct val="50000"/>
              </a:spcBef>
              <a:defRPr/>
            </a:pP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Assenza di coinvolgimento e impegno</a:t>
            </a:r>
          </a:p>
          <a:p>
            <a:pPr>
              <a:spcBef>
                <a:spcPct val="50000"/>
              </a:spcBef>
              <a:defRPr/>
            </a:pP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Abbandono definitivo</a:t>
            </a:r>
          </a:p>
          <a:p>
            <a:pPr>
              <a:buFont typeface="Wingdings" pitchFamily="2" charset="2"/>
              <a:buChar char="v"/>
            </a:pPr>
            <a:endParaRPr lang="it-IT" sz="24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43608" y="1412776"/>
            <a:ext cx="7200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i="1" dirty="0" smtClean="0">
                <a:latin typeface="Times New Roman" pitchFamily="18" charset="0"/>
                <a:cs typeface="Times New Roman" pitchFamily="18" charset="0"/>
              </a:rPr>
              <a:t>«…La parola è un grandissimo dominatore che con il corpo piccolissimo ed invisibile, sa compiere imprese divine, ma anche ferire più della spada».</a:t>
            </a:r>
          </a:p>
          <a:p>
            <a:pPr algn="just"/>
            <a:endParaRPr lang="it-IT" sz="2800" i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Gorgia da Lentini (Filosofo e oratore) </a:t>
            </a:r>
          </a:p>
          <a:p>
            <a:pPr algn="r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500 A.C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78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1815207"/>
            <a:ext cx="85827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it-IT" sz="5400" b="1" cap="all" spc="0" dirty="0" smtClean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it-IT" sz="5400" b="1" cap="all" spc="0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Grazie per L’attenzione</a:t>
            </a:r>
            <a:endParaRPr lang="it-IT" sz="5400" b="1" cap="all" spc="0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061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45279"/>
              </p:ext>
            </p:extLst>
          </p:nvPr>
        </p:nvGraphicFramePr>
        <p:xfrm>
          <a:off x="0" y="1"/>
          <a:ext cx="9144032" cy="6786585"/>
        </p:xfrm>
        <a:graphic>
          <a:graphicData uri="http://schemas.openxmlformats.org/drawingml/2006/table">
            <a:tbl>
              <a:tblPr/>
              <a:tblGrid>
                <a:gridCol w="9144032"/>
              </a:tblGrid>
              <a:tr h="105444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PSICOLOGIA SOCIALE</a:t>
                      </a:r>
                      <a:r>
                        <a:rPr kumimoji="0" lang="it-IT" altLang="it-IT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214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it-IT" alt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Tutti gli individui dal momento che entrano in relazione con un altro individuo sono sottoposti ad influenza sociale.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D0CC"/>
                          </a:solidFill>
                          <a:effectLst/>
                          <a:latin typeface="Arial" charset="0"/>
                        </a:rPr>
                        <a:t>Es. Di fronte ad una condotta violenta se ne ricercano le cause</a:t>
                      </a:r>
                      <a:r>
                        <a:rPr kumimoji="0" lang="it-IT" alt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D0CC"/>
                          </a:solidFill>
                          <a:effectLst/>
                          <a:latin typeface="Arial" charset="0"/>
                        </a:rPr>
                        <a:t> considerando l’attore in rapporto alla specifica situazione sociale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379291" cy="135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971600" y="2132856"/>
            <a:ext cx="74888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Reciprocità tra </a:t>
            </a:r>
            <a:r>
              <a:rPr lang="it-IT" sz="2800" b="1" u="sng" dirty="0" smtClean="0">
                <a:latin typeface="Times New Roman" pitchFamily="18" charset="0"/>
                <a:cs typeface="Times New Roman" pitchFamily="18" charset="0"/>
              </a:rPr>
              <a:t>Ambiente Sociale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sz="2800" b="1" u="sng" dirty="0" smtClean="0">
                <a:latin typeface="Times New Roman" pitchFamily="18" charset="0"/>
                <a:cs typeface="Times New Roman" pitchFamily="18" charset="0"/>
              </a:rPr>
              <a:t>Individuo</a:t>
            </a:r>
          </a:p>
          <a:p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159376" y="2780928"/>
            <a:ext cx="357853" cy="6183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115616" y="3583962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Per capire come l’ambiente sociale influenza una persona è importante comprendere prima come il singolo interpreta quell’ambiente.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(Es: caldo, accogliente, ostile, freddo…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72" y="188640"/>
            <a:ext cx="6624736" cy="640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413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64704"/>
            <a:ext cx="6912768" cy="519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21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Oggetti di studio della psicologia sociale: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3420" y="1772816"/>
            <a:ext cx="4038600" cy="452596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it-IT" altLang="it-IT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</a:rPr>
              <a:t>ASPETTI SOCIALI DELLA PERCEZIONE E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it-IT" altLang="it-IT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</a:rPr>
              <a:t>DEI PROCESSI COGNITIVI</a:t>
            </a:r>
            <a:endParaRPr lang="it-IT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altLang="it-IT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</a:rPr>
              <a:t>FENOMENI RELATIVI ALLE RELAZIONI INTERPERSONALI</a:t>
            </a:r>
          </a:p>
          <a:p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1994092" y="2836931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214282" y="3357562"/>
            <a:ext cx="3857652" cy="266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it-IT" altLang="it-IT" sz="2000" b="1" dirty="0" smtClean="0">
                <a:latin typeface="Arial" charset="0"/>
                <a:cs typeface="Times New Roman" pitchFamily="18" charset="0"/>
              </a:rPr>
              <a:t>La realtà sociale non è oggettiva ma </a:t>
            </a:r>
            <a:r>
              <a:rPr lang="it-IT" altLang="it-IT" sz="2000" b="1" dirty="0">
                <a:latin typeface="Arial" charset="0"/>
                <a:cs typeface="Times New Roman" pitchFamily="18" charset="0"/>
              </a:rPr>
              <a:t>è percepita</a:t>
            </a:r>
          </a:p>
          <a:p>
            <a:pPr algn="ctr">
              <a:lnSpc>
                <a:spcPct val="90000"/>
              </a:lnSpc>
            </a:pPr>
            <a:r>
              <a:rPr lang="it-IT" altLang="it-IT" sz="2000" b="1" dirty="0" smtClean="0">
                <a:latin typeface="Arial" charset="0"/>
                <a:cs typeface="Times New Roman" pitchFamily="18" charset="0"/>
              </a:rPr>
              <a:t>Soggettivamente.</a:t>
            </a:r>
            <a:endParaRPr lang="it-IT" altLang="it-IT" b="1" dirty="0"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it-IT" altLang="it-IT" b="1" dirty="0" smtClean="0"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it-IT" altLang="it-IT" b="1" dirty="0" smtClean="0"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it-IT" altLang="it-IT" b="1" dirty="0"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it-IT" altLang="it-IT" b="1" dirty="0" smtClean="0"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it-IT" altLang="it-IT" b="1" dirty="0"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it-IT" altLang="it-IT" b="1" dirty="0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9" name="Freccia in giù 8"/>
          <p:cNvSpPr/>
          <p:nvPr/>
        </p:nvSpPr>
        <p:spPr>
          <a:xfrm>
            <a:off x="6306025" y="2714620"/>
            <a:ext cx="343510" cy="642942"/>
          </a:xfrm>
          <a:prstGeom prst="downArrow">
            <a:avLst>
              <a:gd name="adj1" fmla="val 50000"/>
              <a:gd name="adj2" fmla="val 473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500562" y="3244334"/>
            <a:ext cx="4463926" cy="339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altLang="it-IT" sz="16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algn="ctr">
              <a:buFont typeface="Wingdings" pitchFamily="2" charset="2"/>
              <a:buChar char="v"/>
            </a:pPr>
            <a:r>
              <a:rPr lang="it-IT" altLang="it-IT" sz="2000" b="1" dirty="0" smtClean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condotte aggressive e pro-sociali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it-IT" altLang="it-IT" sz="2000" b="1" i="1" dirty="0" smtClean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processi intra-gruppo</a:t>
            </a:r>
            <a:r>
              <a:rPr lang="it-IT" altLang="it-IT" sz="1600" dirty="0" smtClean="0">
                <a:latin typeface="Arial" charset="0"/>
                <a:cs typeface="Times New Roman" pitchFamily="18" charset="0"/>
              </a:rPr>
              <a:t> </a:t>
            </a:r>
            <a:endParaRPr lang="it-IT" altLang="it-IT" sz="1600" dirty="0">
              <a:latin typeface="Arial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it-IT" altLang="it-IT" dirty="0">
                <a:latin typeface="Arial" charset="0"/>
                <a:cs typeface="Times New Roman" pitchFamily="18" charset="0"/>
              </a:rPr>
              <a:t>(decisioni di gruppo</a:t>
            </a:r>
            <a:r>
              <a:rPr lang="it-IT" altLang="it-IT" dirty="0" smtClean="0">
                <a:latin typeface="Arial" charset="0"/>
                <a:cs typeface="Times New Roman" pitchFamily="18" charset="0"/>
              </a:rPr>
              <a:t>, </a:t>
            </a:r>
            <a:r>
              <a:rPr lang="it-IT" altLang="it-IT" dirty="0">
                <a:latin typeface="Arial" charset="0"/>
                <a:cs typeface="Times New Roman" pitchFamily="18" charset="0"/>
              </a:rPr>
              <a:t>potere, ruoli sociali, leadership</a:t>
            </a:r>
            <a:r>
              <a:rPr lang="it-IT" altLang="it-IT" dirty="0" smtClean="0">
                <a:latin typeface="Arial" charset="0"/>
                <a:cs typeface="Times New Roman" pitchFamily="18" charset="0"/>
              </a:rPr>
              <a:t>)</a:t>
            </a:r>
          </a:p>
          <a:p>
            <a:pPr algn="ctr">
              <a:lnSpc>
                <a:spcPct val="90000"/>
              </a:lnSpc>
              <a:defRPr/>
            </a:pPr>
            <a:endParaRPr lang="it-IT" altLang="it-IT" sz="1600" dirty="0">
              <a:latin typeface="Arial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it-IT" altLang="it-IT" sz="2000" b="1" i="1" dirty="0" smtClean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processi inter-gruppo</a:t>
            </a:r>
          </a:p>
          <a:p>
            <a:pPr algn="just"/>
            <a:r>
              <a:rPr lang="it-IT" altLang="it-IT" sz="2000" i="1" dirty="0" smtClean="0">
                <a:latin typeface="Arial" charset="0"/>
                <a:cs typeface="Times New Roman" pitchFamily="18" charset="0"/>
              </a:rPr>
              <a:t>(formazione di gruppi sociali, discriminazione sociale) 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it-IT" sz="2000" b="1" i="1" dirty="0" smtClean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Giudizio sociale</a:t>
            </a:r>
            <a:endParaRPr lang="it-IT" sz="1600" i="1" dirty="0" smtClean="0">
              <a:latin typeface="Arial" charset="0"/>
              <a:cs typeface="Times New Roman" pitchFamily="18" charset="0"/>
            </a:endParaRPr>
          </a:p>
          <a:p>
            <a:r>
              <a:rPr lang="it-IT" sz="1600" i="1" dirty="0" smtClean="0">
                <a:latin typeface="Arial" charset="0"/>
                <a:cs typeface="Times New Roman" pitchFamily="18" charset="0"/>
              </a:rPr>
              <a:t>(Processi persuasivi, formazione dell’impressione sugli altri)</a:t>
            </a:r>
            <a:endParaRPr lang="it-IT" sz="1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IL COMPORTAMENTO PROSOCIALE </a:t>
            </a: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14488"/>
            <a:ext cx="8686800" cy="4411675"/>
          </a:xfrm>
        </p:spPr>
        <p:txBody>
          <a:bodyPr>
            <a:normAutofit fontScale="92500"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Il comportamento pro-sociale è stato definito in termini di “azioni dirette ad aiutare o beneficiare un’altra persona o  un gruppo di persone, senza aspettarsi ricompense esterne” </a:t>
            </a:r>
          </a:p>
          <a:p>
            <a:pPr algn="r">
              <a:buNone/>
            </a:pPr>
            <a:r>
              <a:rPr lang="it-IT" sz="19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it-IT" sz="19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Mussen</a:t>
            </a:r>
            <a:r>
              <a:rPr lang="it-IT" sz="19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ed </a:t>
            </a:r>
            <a:r>
              <a:rPr lang="it-IT" sz="19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Eisenberg</a:t>
            </a:r>
            <a:r>
              <a:rPr lang="it-IT" sz="19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1985).</a:t>
            </a:r>
          </a:p>
          <a:p>
            <a:pPr algn="ctr">
              <a:buNone/>
            </a:pP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dirty="0" smtClean="0">
                <a:solidFill>
                  <a:srgbClr val="002060"/>
                </a:solidFill>
              </a:rPr>
              <a:t>Non sono il senso morale, il senso del dovere, il senso di colpa che spingono verso il comportamento altruistico: </a:t>
            </a:r>
            <a:r>
              <a:rPr lang="it-IT" b="1" dirty="0" smtClean="0">
                <a:solidFill>
                  <a:srgbClr val="002060"/>
                </a:solidFill>
              </a:rPr>
              <a:t>è necessario e sufficiente sentire ciò che l’altro sente. L’altruismo nasce nel cuore.( </a:t>
            </a:r>
            <a:r>
              <a:rPr lang="it-IT" b="1" dirty="0" err="1" smtClean="0">
                <a:solidFill>
                  <a:srgbClr val="002060"/>
                </a:solidFill>
              </a:rPr>
              <a:t>Bateson</a:t>
            </a:r>
            <a:r>
              <a:rPr lang="it-IT" b="1" dirty="0" smtClean="0">
                <a:solidFill>
                  <a:srgbClr val="002060"/>
                </a:solidFill>
              </a:rPr>
              <a:t>)</a:t>
            </a: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520556" y="3816478"/>
            <a:ext cx="339476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32656"/>
            <a:ext cx="892971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5400" b="1" dirty="0" smtClean="0">
                <a:solidFill>
                  <a:srgbClr val="E642BB"/>
                </a:solidFill>
              </a:rPr>
              <a:t>Comportamento </a:t>
            </a:r>
          </a:p>
          <a:p>
            <a:r>
              <a:rPr lang="it-IT" sz="5400" b="1" dirty="0" smtClean="0">
                <a:solidFill>
                  <a:srgbClr val="E642BB"/>
                </a:solidFill>
              </a:rPr>
              <a:t>pro-sociale : </a:t>
            </a:r>
          </a:p>
          <a:p>
            <a:endParaRPr lang="it-IT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sz="2800" dirty="0" smtClean="0"/>
              <a:t>Comprensione                                  </a:t>
            </a:r>
          </a:p>
          <a:p>
            <a:pPr>
              <a:buFont typeface="Wingdings" pitchFamily="2" charset="2"/>
              <a:buChar char="ü"/>
            </a:pPr>
            <a:r>
              <a:rPr lang="it-IT" sz="2800" dirty="0" smtClean="0"/>
              <a:t> Generosità</a:t>
            </a:r>
          </a:p>
          <a:p>
            <a:pPr>
              <a:buFont typeface="Wingdings" pitchFamily="2" charset="2"/>
              <a:buChar char="ü"/>
            </a:pPr>
            <a:r>
              <a:rPr lang="it-IT" sz="2800" dirty="0" smtClean="0"/>
              <a:t> Interessamento agli altri                                     </a:t>
            </a:r>
          </a:p>
          <a:p>
            <a:pPr>
              <a:buFont typeface="Wingdings" pitchFamily="2" charset="2"/>
              <a:buChar char="ü"/>
            </a:pPr>
            <a:r>
              <a:rPr lang="it-IT" sz="2800" dirty="0" smtClean="0"/>
              <a:t>Azione di aiuto</a:t>
            </a:r>
          </a:p>
          <a:p>
            <a:pPr>
              <a:buFont typeface="Wingdings" pitchFamily="2" charset="2"/>
              <a:buChar char="ü"/>
            </a:pPr>
            <a:r>
              <a:rPr lang="it-IT" sz="2800" dirty="0" smtClean="0"/>
              <a:t>Gentilezza</a:t>
            </a:r>
          </a:p>
          <a:p>
            <a:pPr>
              <a:buFont typeface="Wingdings" pitchFamily="2" charset="2"/>
              <a:buChar char="ü"/>
            </a:pPr>
            <a:r>
              <a:rPr lang="it-IT" sz="2800" dirty="0" smtClean="0"/>
              <a:t>Collaborazione </a:t>
            </a:r>
          </a:p>
          <a:p>
            <a:pPr>
              <a:buFont typeface="Wingdings" pitchFamily="2" charset="2"/>
              <a:buChar char="ü"/>
            </a:pPr>
            <a:r>
              <a:rPr lang="it-IT" sz="2800" dirty="0" smtClean="0"/>
              <a:t>Compassione </a:t>
            </a:r>
          </a:p>
          <a:p>
            <a:pPr>
              <a:buFont typeface="Wingdings" pitchFamily="2" charset="2"/>
              <a:buChar char="ü"/>
            </a:pPr>
            <a:r>
              <a:rPr lang="it-IT" sz="2800" dirty="0" smtClean="0"/>
              <a:t>Empatia </a:t>
            </a:r>
          </a:p>
          <a:p>
            <a:pPr>
              <a:buFont typeface="Wingdings" pitchFamily="2" charset="2"/>
              <a:buChar char="ü"/>
            </a:pPr>
            <a:r>
              <a:rPr lang="it-IT" sz="2800" dirty="0" smtClean="0"/>
              <a:t>Altruismo </a:t>
            </a:r>
          </a:p>
          <a:p>
            <a:endParaRPr lang="it-IT" sz="2800" dirty="0"/>
          </a:p>
        </p:txBody>
      </p:sp>
      <p:pic>
        <p:nvPicPr>
          <p:cNvPr id="6" name="Immagine 5" descr="altruism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2214554"/>
            <a:ext cx="4857752" cy="26432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426</TotalTime>
  <Words>920</Words>
  <Application>Microsoft Office PowerPoint</Application>
  <PresentationFormat>Presentazione su schermo (4:3)</PresentationFormat>
  <Paragraphs>132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Verve</vt:lpstr>
      <vt:lpstr>Presentazione standard di PowerPoint</vt:lpstr>
      <vt:lpstr>   PSICOLOGIA SOCIALE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Oggetti di studio della psicologia sociale:</vt:lpstr>
      <vt:lpstr>IL COMPORTAMENTO PROSOCIALE </vt:lpstr>
      <vt:lpstr>Presentazione standard di PowerPoint</vt:lpstr>
      <vt:lpstr>Presentazione standard di PowerPoint</vt:lpstr>
      <vt:lpstr>La comunicazione nel gruppo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GESTIONE E PREVENZIONE DEI CONFLITTI </vt:lpstr>
      <vt:lpstr>Presentazione standard di PowerPoint</vt:lpstr>
      <vt:lpstr>Presentazione standard di PowerPoint</vt:lpstr>
      <vt:lpstr>Presentazione standard di PowerPoint</vt:lpstr>
      <vt:lpstr> CONSEGUENZE DI UN CONFLITTO IRRISOLTO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SOCIALE</dc:title>
  <dc:creator>Home</dc:creator>
  <cp:lastModifiedBy>Pasqualina Rizzi</cp:lastModifiedBy>
  <cp:revision>44</cp:revision>
  <dcterms:created xsi:type="dcterms:W3CDTF">2015-04-09T08:22:46Z</dcterms:created>
  <dcterms:modified xsi:type="dcterms:W3CDTF">2015-04-17T17:35:21Z</dcterms:modified>
</cp:coreProperties>
</file>