
<file path=[Content_Types].xml><?xml version="1.0" encoding="utf-8"?>
<Types xmlns="http://schemas.openxmlformats.org/package/2006/content-types">
  <Default Extension="png" ContentType="image/png"/>
  <Default Extension="bmp" ContentType="image/bmp"/>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62" r:id="rId7"/>
    <p:sldId id="263" r:id="rId8"/>
    <p:sldId id="264" r:id="rId9"/>
    <p:sldId id="265" r:id="rId10"/>
    <p:sldId id="266" r:id="rId11"/>
    <p:sldId id="267" r:id="rId12"/>
    <p:sldId id="276"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5" autoAdjust="0"/>
    <p:restoredTop sz="94662" autoAdjust="0"/>
  </p:normalViewPr>
  <p:slideViewPr>
    <p:cSldViewPr>
      <p:cViewPr>
        <p:scale>
          <a:sx n="70" d="100"/>
          <a:sy n="70" d="100"/>
        </p:scale>
        <p:origin x="-134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pPr eaLnBrk="1" latinLnBrk="0" hangingPunct="1"/>
            <a:fld id="{E6F9B8CD-342D-4579-98EC-A8FD6B7370E1}" type="datetimeFigureOut">
              <a:rPr lang="en-US" smtClean="0"/>
              <a:pPr eaLnBrk="1" latinLnBrk="0" hangingPunct="1"/>
              <a:t>4/17/2015</a:t>
            </a:fld>
            <a:endParaRPr lang="en-US" dirty="0"/>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pPr eaLnBrk="1" latinLnBrk="0" hangingPunct="1"/>
            <a:fld id="{2BBB5E19-F10A-4C2F-BF6F-11C513378A2E}" type="slidenum">
              <a:rPr kumimoji="0" lang="en-US" smtClean="0"/>
              <a:pPr eaLnBrk="1" latinLnBrk="0" hangingPunct="1"/>
              <a:t>‹N›</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4/17/2015</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4/17/2015</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4/17/2015</a:t>
            </a:fld>
            <a:endParaRPr lang="en-US"/>
          </a:p>
        </p:txBody>
      </p:sp>
      <p:sp>
        <p:nvSpPr>
          <p:cNvPr id="9" name="Segnaposto numero diapositiva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a:p>
        </p:txBody>
      </p:sp>
      <p:sp>
        <p:nvSpPr>
          <p:cNvPr id="10" name="Segnaposto piè di pagina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4/17/2015</a:t>
            </a:fld>
            <a:endParaRPr lang="en-US"/>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pPr eaLnBrk="1" latinLnBrk="0" hangingPunct="1"/>
            <a:fld id="{2BBB5E19-F10A-4C2F-BF6F-11C513378A2E}" type="slidenum">
              <a:rPr kumimoji="0" lang="en-US" smtClean="0"/>
              <a:pPr eaLnBrk="1" latinLnBrk="0" hangingPunct="1"/>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4/17/2015</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a:t>
            </a:fld>
            <a:endParaRPr kumimoji="0" lang="en-US"/>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4/17/2015</a:t>
            </a:fld>
            <a:endParaRPr lang="en-US"/>
          </a:p>
        </p:txBody>
      </p:sp>
      <p:sp>
        <p:nvSpPr>
          <p:cNvPr id="8" name="Segnaposto piè di pagina 7"/>
          <p:cNvSpPr>
            <a:spLocks noGrp="1"/>
          </p:cNvSpPr>
          <p:nvPr>
            <p:ph type="ftr" sz="quarter" idx="11"/>
          </p:nvPr>
        </p:nvSpPr>
        <p:spPr/>
        <p:txBody>
          <a:bodyPr/>
          <a:lstStyle/>
          <a:p>
            <a:endParaRPr kumimoji="0" lang="en-US"/>
          </a:p>
        </p:txBody>
      </p:sp>
      <p:sp>
        <p:nvSpPr>
          <p:cNvPr id="9" name="Segnaposto numero diapositiva 8"/>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a:t>
            </a:fld>
            <a:endParaRPr kumimoji="0" lang="en-US"/>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4/17/2015</a:t>
            </a:fld>
            <a:endParaRPr lang="en-US"/>
          </a:p>
        </p:txBody>
      </p:sp>
      <p:sp>
        <p:nvSpPr>
          <p:cNvPr id="7" name="Segnaposto numero diapositiva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a:p>
        </p:txBody>
      </p:sp>
      <p:sp>
        <p:nvSpPr>
          <p:cNvPr id="8" name="Segnaposto piè di pagina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4/17/2015</a:t>
            </a:fld>
            <a:endParaRPr lang="en-US"/>
          </a:p>
        </p:txBody>
      </p:sp>
      <p:sp>
        <p:nvSpPr>
          <p:cNvPr id="3" name="Segnaposto piè di pagina 2"/>
          <p:cNvSpPr>
            <a:spLocks noGrp="1"/>
          </p:cNvSpPr>
          <p:nvPr>
            <p:ph type="ftr" sz="quarter" idx="11"/>
          </p:nvPr>
        </p:nvSpPr>
        <p:spPr/>
        <p:txBody>
          <a:bodyPr/>
          <a:lstStyle/>
          <a:p>
            <a:endParaRPr kumimoji="0" lang="en-US"/>
          </a:p>
        </p:txBody>
      </p:sp>
      <p:sp>
        <p:nvSpPr>
          <p:cNvPr id="4" name="Segnaposto numero diapositiva 3"/>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4/17/2015</a:t>
            </a:fld>
            <a:endParaRPr lang="en-US" dirty="0"/>
          </a:p>
        </p:txBody>
      </p:sp>
      <p:sp>
        <p:nvSpPr>
          <p:cNvPr id="22" name="Segnaposto numero diapositiva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a:p>
        </p:txBody>
      </p:sp>
      <p:sp>
        <p:nvSpPr>
          <p:cNvPr id="23" name="Segnaposto piè di pagina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4/17/2015</a:t>
            </a:fld>
            <a:endParaRPr lang="en-US"/>
          </a:p>
        </p:txBody>
      </p:sp>
      <p:sp>
        <p:nvSpPr>
          <p:cNvPr id="18" name="Segnaposto numero diapositiva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a:p>
        </p:txBody>
      </p:sp>
      <p:sp>
        <p:nvSpPr>
          <p:cNvPr id="21" name="Segnaposto piè di pagina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4/17/2015</a:t>
            </a:fld>
            <a:endParaRPr lang="en-US" dirty="0">
              <a:solidFill>
                <a:schemeClr val="tx2"/>
              </a:solidFill>
            </a:endParaRPr>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‹N›</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b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7000" r="-7000"/>
          </a:stretch>
        </a:blipFill>
        <a:effectLst/>
      </p:bgPr>
    </p:bg>
    <p:spTree>
      <p:nvGrpSpPr>
        <p:cNvPr id="1" name=""/>
        <p:cNvGrpSpPr/>
        <p:nvPr/>
      </p:nvGrpSpPr>
      <p:grpSpPr>
        <a:xfrm>
          <a:off x="0" y="0"/>
          <a:ext cx="0" cy="0"/>
          <a:chOff x="0" y="0"/>
          <a:chExt cx="0" cy="0"/>
        </a:xfrm>
      </p:grpSpPr>
      <p:sp>
        <p:nvSpPr>
          <p:cNvPr id="5" name="Rettangolo 4"/>
          <p:cNvSpPr/>
          <p:nvPr/>
        </p:nvSpPr>
        <p:spPr>
          <a:xfrm>
            <a:off x="1603560" y="1988840"/>
            <a:ext cx="662473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600" b="1" dirty="0" smtClean="0">
                <a:ln w="11430"/>
                <a:solidFill>
                  <a:srgbClr val="FF3300"/>
                </a:solidFill>
                <a:effectLst>
                  <a:outerShdw blurRad="50800" dist="39000" dir="5460000" algn="tl">
                    <a:srgbClr val="000000">
                      <a:alpha val="38000"/>
                    </a:srgbClr>
                  </a:outerShdw>
                </a:effectLst>
              </a:rPr>
              <a:t>Le dinamiche di gruppo e</a:t>
            </a:r>
          </a:p>
          <a:p>
            <a:pPr algn="ctr"/>
            <a:r>
              <a:rPr lang="it-IT" sz="3600" b="1" dirty="0" smtClean="0">
                <a:ln w="11430"/>
                <a:solidFill>
                  <a:srgbClr val="FF3300"/>
                </a:solidFill>
                <a:effectLst>
                  <a:outerShdw blurRad="50800" dist="39000" dir="5460000" algn="tl">
                    <a:srgbClr val="000000">
                      <a:alpha val="38000"/>
                    </a:srgbClr>
                  </a:outerShdw>
                </a:effectLst>
              </a:rPr>
              <a:t> la relazione educativa</a:t>
            </a:r>
            <a:endParaRPr lang="it-IT" sz="3600" b="1" cap="none" spc="0" dirty="0">
              <a:ln w="11430"/>
              <a:solidFill>
                <a:srgbClr val="FF3300"/>
              </a:solidFill>
              <a:effectLst>
                <a:outerShdw blurRad="50800" dist="39000" dir="5460000" algn="tl">
                  <a:srgbClr val="000000">
                    <a:alpha val="38000"/>
                  </a:srgbClr>
                </a:outerShdw>
              </a:effectLst>
            </a:endParaRPr>
          </a:p>
        </p:txBody>
      </p:sp>
      <p:sp>
        <p:nvSpPr>
          <p:cNvPr id="6" name="CasellaDiTesto 5"/>
          <p:cNvSpPr txBox="1"/>
          <p:nvPr/>
        </p:nvSpPr>
        <p:spPr>
          <a:xfrm>
            <a:off x="2627784" y="5085184"/>
            <a:ext cx="6264696" cy="830997"/>
          </a:xfrm>
          <a:prstGeom prst="rect">
            <a:avLst/>
          </a:prstGeom>
          <a:noFill/>
        </p:spPr>
        <p:txBody>
          <a:bodyPr wrap="square" rtlCol="0">
            <a:spAutoFit/>
          </a:bodyPr>
          <a:lstStyle/>
          <a:p>
            <a:r>
              <a:rPr lang="it-IT" sz="2400" dirty="0" smtClean="0"/>
              <a:t>A cura della Dott.ssa Rizzi Pasqualina</a:t>
            </a:r>
          </a:p>
          <a:p>
            <a:r>
              <a:rPr lang="it-IT" sz="2400" dirty="0" smtClean="0"/>
              <a:t>Psicologa- Psicoterapeuta</a:t>
            </a:r>
            <a:endParaRPr lang="it-IT" sz="2400"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07" y="3185265"/>
            <a:ext cx="1650621" cy="1660903"/>
          </a:xfrm>
          <a:prstGeom prst="ellipse">
            <a:avLst/>
          </a:prstGeom>
          <a:ln>
            <a:noFill/>
          </a:ln>
          <a:effectLst>
            <a:softEdge rad="112500"/>
          </a:effectLst>
        </p:spPr>
      </p:pic>
    </p:spTree>
    <p:extLst>
      <p:ext uri="{BB962C8B-B14F-4D97-AF65-F5344CB8AC3E}">
        <p14:creationId xmlns:p14="http://schemas.microsoft.com/office/powerpoint/2010/main" val="2305116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11560" y="413543"/>
            <a:ext cx="8032968" cy="707886"/>
          </a:xfrm>
          <a:prstGeom prst="rect">
            <a:avLst/>
          </a:prstGeom>
        </p:spPr>
        <p:txBody>
          <a:bodyPr wrap="none">
            <a:spAutoFit/>
          </a:bodyPr>
          <a:lstStyle/>
          <a:p>
            <a:pPr algn="ctr"/>
            <a:r>
              <a:rPr lang="it-IT"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 </a:t>
            </a:r>
            <a:r>
              <a:rPr lang="it-IT"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relazione educativa</a:t>
            </a:r>
          </a:p>
        </p:txBody>
      </p:sp>
      <p:sp>
        <p:nvSpPr>
          <p:cNvPr id="6" name="CasellaDiTesto 5"/>
          <p:cNvSpPr txBox="1"/>
          <p:nvPr/>
        </p:nvSpPr>
        <p:spPr>
          <a:xfrm>
            <a:off x="1259632" y="2132856"/>
            <a:ext cx="6984776" cy="1384995"/>
          </a:xfrm>
          <a:prstGeom prst="rect">
            <a:avLst/>
          </a:prstGeom>
          <a:noFill/>
        </p:spPr>
        <p:txBody>
          <a:bodyPr wrap="square" rtlCol="0">
            <a:spAutoFit/>
          </a:bodyPr>
          <a:lstStyle/>
          <a:p>
            <a:r>
              <a:rPr lang="it-IT" dirty="0" smtClean="0"/>
              <a:t>« </a:t>
            </a:r>
            <a:r>
              <a:rPr lang="it-IT" sz="2400" i="1" dirty="0" smtClean="0"/>
              <a:t>Anima dell’educazione, come dell’intera vita, può essere solo una speranza affidabile</a:t>
            </a:r>
            <a:r>
              <a:rPr lang="it-IT" dirty="0" smtClean="0"/>
              <a:t>».</a:t>
            </a:r>
          </a:p>
          <a:p>
            <a:endParaRPr lang="it-IT" dirty="0"/>
          </a:p>
          <a:p>
            <a:pPr algn="r"/>
            <a:r>
              <a:rPr lang="it-IT" dirty="0" smtClean="0"/>
              <a:t>Lettera alla Diocesi di Roma di Benedetto XIV</a:t>
            </a:r>
            <a:endParaRPr lang="it-IT" dirty="0"/>
          </a:p>
        </p:txBody>
      </p:sp>
      <p:sp>
        <p:nvSpPr>
          <p:cNvPr id="7" name="Freccia in giù 6"/>
          <p:cNvSpPr/>
          <p:nvPr/>
        </p:nvSpPr>
        <p:spPr>
          <a:xfrm>
            <a:off x="4563710" y="3861048"/>
            <a:ext cx="37662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763688" y="4869160"/>
            <a:ext cx="6880841" cy="646331"/>
          </a:xfrm>
          <a:prstGeom prst="rect">
            <a:avLst/>
          </a:prstGeom>
          <a:noFill/>
        </p:spPr>
        <p:txBody>
          <a:bodyPr wrap="square" rtlCol="0">
            <a:spAutoFit/>
          </a:bodyPr>
          <a:lstStyle/>
          <a:p>
            <a:r>
              <a:rPr lang="it-IT" dirty="0" smtClean="0"/>
              <a:t>Sentire di costruire giorno per giorno Relazioni di Speranza.</a:t>
            </a:r>
          </a:p>
          <a:p>
            <a:r>
              <a:rPr lang="it-IT" dirty="0" smtClean="0"/>
              <a:t>No relazioni sterili, vuote, passatempo.</a:t>
            </a:r>
            <a:endParaRPr lang="it-IT" dirty="0"/>
          </a:p>
        </p:txBody>
      </p:sp>
    </p:spTree>
    <p:extLst>
      <p:ext uri="{BB962C8B-B14F-4D97-AF65-F5344CB8AC3E}">
        <p14:creationId xmlns:p14="http://schemas.microsoft.com/office/powerpoint/2010/main" val="31400332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49694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755576" y="2060848"/>
            <a:ext cx="7920880" cy="3908762"/>
          </a:xfrm>
          <a:prstGeom prst="rect">
            <a:avLst/>
          </a:prstGeom>
          <a:noFill/>
        </p:spPr>
        <p:txBody>
          <a:bodyPr wrap="square" rtlCol="0">
            <a:spAutoFit/>
          </a:bodyPr>
          <a:lstStyle/>
          <a:p>
            <a:r>
              <a:rPr lang="it-IT" sz="2000" i="1" dirty="0" smtClean="0">
                <a:latin typeface="Times New Roman" pitchFamily="18" charset="0"/>
                <a:cs typeface="Times New Roman" pitchFamily="18" charset="0"/>
              </a:rPr>
              <a:t>«…è essenziale per la persona umana il fatto che diventa se stessa solo dall’altro, l’IO diventa tale solo dall’incontro con il TU e dal NOI… l’IO è creato per il dialogo, per la comunione sincronica e diacronica. E’ solo l’incontro con il TU e il NOI che l’IO può nascere</a:t>
            </a:r>
            <a:r>
              <a:rPr lang="it-IT" dirty="0" smtClean="0"/>
              <a:t>».</a:t>
            </a:r>
          </a:p>
          <a:p>
            <a:endParaRPr lang="it-IT" dirty="0"/>
          </a:p>
          <a:p>
            <a:pPr algn="r"/>
            <a:endParaRPr lang="it-IT" dirty="0" smtClean="0"/>
          </a:p>
          <a:p>
            <a:pPr algn="r"/>
            <a:r>
              <a:rPr lang="it-IT" dirty="0" smtClean="0"/>
              <a:t>Discorso di Benedetto XIV all’ Assemblea CEI.</a:t>
            </a:r>
          </a:p>
          <a:p>
            <a:r>
              <a:rPr lang="it-IT" dirty="0" smtClean="0"/>
              <a:t>  </a:t>
            </a:r>
          </a:p>
          <a:p>
            <a:endParaRPr lang="it-IT" dirty="0"/>
          </a:p>
          <a:p>
            <a:endParaRPr lang="it-IT" dirty="0" smtClean="0"/>
          </a:p>
          <a:p>
            <a:pPr marL="342900" indent="-342900" algn="just">
              <a:buFont typeface="Wingdings"/>
              <a:buChar char="à"/>
            </a:pPr>
            <a:r>
              <a:rPr lang="it-IT" sz="2000" dirty="0" smtClean="0">
                <a:latin typeface="Times New Roman" pitchFamily="18" charset="0"/>
                <a:cs typeface="Times New Roman" pitchFamily="18" charset="0"/>
                <a:sym typeface="Wingdings" pitchFamily="2" charset="2"/>
              </a:rPr>
              <a:t>Il DIALOGO dunque richiede una </a:t>
            </a:r>
            <a:r>
              <a:rPr lang="it-IT" sz="2000" dirty="0" smtClean="0">
                <a:latin typeface="Times New Roman" pitchFamily="18" charset="0"/>
                <a:cs typeface="Times New Roman" pitchFamily="18" charset="0"/>
                <a:sym typeface="Wingdings" pitchFamily="2" charset="2"/>
              </a:rPr>
              <a:t>significativa presenza </a:t>
            </a:r>
            <a:r>
              <a:rPr lang="it-IT" sz="2000" dirty="0" smtClean="0">
                <a:latin typeface="Times New Roman" pitchFamily="18" charset="0"/>
                <a:cs typeface="Times New Roman" pitchFamily="18" charset="0"/>
                <a:sym typeface="Wingdings" pitchFamily="2" charset="2"/>
              </a:rPr>
              <a:t>e la disponibilità di tempo.    </a:t>
            </a:r>
            <a:endParaRPr lang="it-IT" sz="2000" dirty="0" smtClean="0">
              <a:latin typeface="Times New Roman" pitchFamily="18" charset="0"/>
              <a:cs typeface="Times New Roman" pitchFamily="18" charset="0"/>
              <a:sym typeface="Wingdings" pitchFamily="2" charset="2"/>
            </a:endParaRPr>
          </a:p>
          <a:p>
            <a:pPr algn="just"/>
            <a:r>
              <a:rPr lang="it-IT" sz="2000" dirty="0">
                <a:latin typeface="Times New Roman" pitchFamily="18" charset="0"/>
                <a:cs typeface="Times New Roman" pitchFamily="18" charset="0"/>
                <a:sym typeface="Wingdings" pitchFamily="2" charset="2"/>
              </a:rPr>
              <a:t> </a:t>
            </a:r>
            <a:r>
              <a:rPr lang="it-IT" sz="2000" dirty="0" smtClean="0">
                <a:latin typeface="Times New Roman" pitchFamily="18" charset="0"/>
                <a:cs typeface="Times New Roman" pitchFamily="18" charset="0"/>
                <a:sym typeface="Wingdings" pitchFamily="2" charset="2"/>
              </a:rPr>
              <a:t> </a:t>
            </a:r>
            <a:r>
              <a:rPr lang="it-IT" sz="2000" dirty="0" smtClean="0">
                <a:latin typeface="Times New Roman" pitchFamily="18" charset="0"/>
                <a:cs typeface="Times New Roman" pitchFamily="18" charset="0"/>
                <a:sym typeface="Wingdings" pitchFamily="2" charset="2"/>
              </a:rPr>
              <a:t> </a:t>
            </a:r>
            <a:r>
              <a:rPr lang="it-IT" sz="2000" dirty="0" smtClean="0">
                <a:latin typeface="Times New Roman" pitchFamily="18" charset="0"/>
                <a:cs typeface="Times New Roman" pitchFamily="18" charset="0"/>
                <a:sym typeface="Wingdings" pitchFamily="2" charset="2"/>
              </a:rPr>
              <a:t>«io ti dedico il mio tempo».</a:t>
            </a:r>
            <a:endParaRPr lang="it-IT" sz="2000" dirty="0">
              <a:latin typeface="Times New Roman" pitchFamily="18" charset="0"/>
              <a:cs typeface="Times New Roman" pitchFamily="18" charset="0"/>
            </a:endParaRPr>
          </a:p>
        </p:txBody>
      </p:sp>
    </p:spTree>
    <p:extLst>
      <p:ext uri="{BB962C8B-B14F-4D97-AF65-F5344CB8AC3E}">
        <p14:creationId xmlns:p14="http://schemas.microsoft.com/office/powerpoint/2010/main" val="37076417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1000"/>
                                        <p:tgtEl>
                                          <p:spTgt spid="4">
                                            <p:txEl>
                                              <p:pRg st="7" end="7"/>
                                            </p:txEl>
                                          </p:spTgt>
                                        </p:tgtEl>
                                      </p:cBhvr>
                                    </p:animEffect>
                                    <p:anim calcmode="lin" valueType="num">
                                      <p:cBhvr>
                                        <p:cTn id="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8" end="8"/>
                                            </p:txEl>
                                          </p:spTgt>
                                        </p:tgtEl>
                                        <p:attrNameLst>
                                          <p:attrName>style.visibility</p:attrName>
                                        </p:attrNameLst>
                                      </p:cBhvr>
                                      <p:to>
                                        <p:strVal val="visible"/>
                                      </p:to>
                                    </p:set>
                                    <p:animEffect transition="in" filter="fade">
                                      <p:cBhvr>
                                        <p:cTn id="14" dur="1000"/>
                                        <p:tgtEl>
                                          <p:spTgt spid="4">
                                            <p:txEl>
                                              <p:pRg st="8" end="8"/>
                                            </p:txEl>
                                          </p:spTgt>
                                        </p:tgtEl>
                                      </p:cBhvr>
                                    </p:animEffect>
                                    <p:anim calcmode="lin" valueType="num">
                                      <p:cBhvr>
                                        <p:cTn id="1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124744"/>
            <a:ext cx="7128792" cy="4779292"/>
          </a:xfrm>
          <a:prstGeom prst="rect">
            <a:avLst/>
          </a:prstGeom>
        </p:spPr>
      </p:pic>
    </p:spTree>
    <p:extLst>
      <p:ext uri="{BB962C8B-B14F-4D97-AF65-F5344CB8AC3E}">
        <p14:creationId xmlns:p14="http://schemas.microsoft.com/office/powerpoint/2010/main" val="4135228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20" y="188640"/>
            <a:ext cx="9255126"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611560" y="1474515"/>
            <a:ext cx="8280920" cy="677108"/>
          </a:xfrm>
          <a:prstGeom prst="rect">
            <a:avLst/>
          </a:prstGeom>
          <a:noFill/>
        </p:spPr>
        <p:txBody>
          <a:bodyPr wrap="square" rtlCol="0">
            <a:spAutoFit/>
          </a:bodyPr>
          <a:lstStyle/>
          <a:p>
            <a:pPr algn="r"/>
            <a:r>
              <a:rPr lang="it-IT" sz="2000" i="1" dirty="0" smtClean="0"/>
              <a:t>«…e si mise ad insegnare loro molte cose buone…»</a:t>
            </a:r>
          </a:p>
          <a:p>
            <a:pPr algn="r"/>
            <a:r>
              <a:rPr lang="it-IT" dirty="0" smtClean="0"/>
              <a:t>(Mc 6,34. 39-41)</a:t>
            </a:r>
            <a:endParaRPr lang="it-IT" dirty="0"/>
          </a:p>
        </p:txBody>
      </p:sp>
      <p:sp>
        <p:nvSpPr>
          <p:cNvPr id="5" name="CasellaDiTesto 4"/>
          <p:cNvSpPr txBox="1"/>
          <p:nvPr/>
        </p:nvSpPr>
        <p:spPr>
          <a:xfrm>
            <a:off x="755576" y="2708920"/>
            <a:ext cx="8136904" cy="3477875"/>
          </a:xfrm>
          <a:prstGeom prst="rect">
            <a:avLst/>
          </a:prstGeom>
          <a:noFill/>
        </p:spPr>
        <p:txBody>
          <a:bodyPr wrap="square" rtlCol="0">
            <a:spAutoFit/>
          </a:bodyPr>
          <a:lstStyle/>
          <a:p>
            <a:pPr marL="285750" indent="-285750" algn="just">
              <a:buFont typeface="Wingdings" pitchFamily="2" charset="2"/>
              <a:buChar char="Ø"/>
            </a:pPr>
            <a:r>
              <a:rPr lang="it-IT" sz="2000" dirty="0" smtClean="0"/>
              <a:t> La prima azione di Gesù nei confronti della folla è l’insegnamento. Potrebbe sorgere spontaneo dire perché non abbia dato loro del mangiare, la cosa più naturale del mondo. Ma il Signore da buon Maestro sapeva che solo con l’insegnamento si poteva indicare la via della vita autentica.</a:t>
            </a:r>
          </a:p>
          <a:p>
            <a:pPr marL="285750" indent="-285750" algn="just">
              <a:buFont typeface="Wingdings" pitchFamily="2" charset="2"/>
              <a:buChar char="Ø"/>
            </a:pPr>
            <a:endParaRPr lang="it-IT" sz="2000" dirty="0"/>
          </a:p>
          <a:p>
            <a:pPr marL="285750" indent="-285750" algn="just">
              <a:buFont typeface="Wingdings" pitchFamily="2" charset="2"/>
              <a:buChar char="Ø"/>
            </a:pPr>
            <a:endParaRPr lang="it-IT" sz="2000" dirty="0" smtClean="0"/>
          </a:p>
          <a:p>
            <a:pPr marL="285750" indent="-285750" algn="just">
              <a:buFont typeface="Wingdings" pitchFamily="2" charset="2"/>
              <a:buChar char="Ø"/>
            </a:pPr>
            <a:r>
              <a:rPr lang="it-IT" sz="2000" dirty="0"/>
              <a:t> </a:t>
            </a:r>
            <a:r>
              <a:rPr lang="it-IT" sz="2000" dirty="0" smtClean="0"/>
              <a:t>Quando parliamo all’altro, gli dedichiamo tempo, gli stiamo facendo un dono </a:t>
            </a:r>
            <a:r>
              <a:rPr lang="it-IT" sz="2000" dirty="0" smtClean="0">
                <a:sym typeface="Wingdings" pitchFamily="2" charset="2"/>
              </a:rPr>
              <a:t> il dono della parola</a:t>
            </a:r>
          </a:p>
          <a:p>
            <a:pPr algn="just"/>
            <a:r>
              <a:rPr lang="it-IT" sz="2000" dirty="0">
                <a:sym typeface="Wingdings" pitchFamily="2" charset="2"/>
              </a:rPr>
              <a:t> </a:t>
            </a:r>
            <a:r>
              <a:rPr lang="it-IT" sz="2000" dirty="0" smtClean="0">
                <a:sym typeface="Wingdings" pitchFamily="2" charset="2"/>
              </a:rPr>
              <a:t>    E quando ascoltiamo l’altro, costruiamo le premesse indispensabili della condivisione.</a:t>
            </a:r>
            <a:endParaRPr lang="it-IT" sz="2000" dirty="0" smtClean="0"/>
          </a:p>
        </p:txBody>
      </p:sp>
    </p:spTree>
    <p:extLst>
      <p:ext uri="{BB962C8B-B14F-4D97-AF65-F5344CB8AC3E}">
        <p14:creationId xmlns:p14="http://schemas.microsoft.com/office/powerpoint/2010/main" val="27323920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30000" t="31000" r="30000" b="30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11" y="260648"/>
            <a:ext cx="83947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115616" y="1916832"/>
            <a:ext cx="7416824" cy="4154984"/>
          </a:xfrm>
          <a:prstGeom prst="rect">
            <a:avLst/>
          </a:prstGeom>
          <a:noFill/>
        </p:spPr>
        <p:txBody>
          <a:bodyPr wrap="square" rtlCol="0">
            <a:spAutoFit/>
          </a:bodyPr>
          <a:lstStyle/>
          <a:p>
            <a:pPr marL="342900" indent="-342900" algn="just">
              <a:buFont typeface="Wingdings" pitchFamily="2" charset="2"/>
              <a:buChar char="Ø"/>
            </a:pPr>
            <a:r>
              <a:rPr lang="it-IT" sz="2000"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E’ proprio la differenza e la reciprocità la vera risorsa, per creare lo spazio fecondo per una crescita. «</a:t>
            </a:r>
            <a:r>
              <a:rPr lang="it-IT" sz="2400" i="1" dirty="0" smtClean="0">
                <a:latin typeface="Times New Roman" pitchFamily="18" charset="0"/>
                <a:cs typeface="Times New Roman" pitchFamily="18" charset="0"/>
              </a:rPr>
              <a:t>Io vedo dove tu non vedi e viceversa; e insieme abbiamo l’orizzonte</a:t>
            </a:r>
            <a:r>
              <a:rPr lang="it-IT" sz="2400" dirty="0" smtClean="0">
                <a:latin typeface="Times New Roman" pitchFamily="18" charset="0"/>
                <a:cs typeface="Times New Roman" pitchFamily="18" charset="0"/>
              </a:rPr>
              <a:t>». </a:t>
            </a:r>
          </a:p>
          <a:p>
            <a:pPr marL="342900" indent="-342900" algn="just">
              <a:buFont typeface="Wingdings" pitchFamily="2" charset="2"/>
              <a:buChar char="Ø"/>
            </a:pPr>
            <a:endParaRPr lang="it-IT" sz="2400" dirty="0">
              <a:latin typeface="Times New Roman" pitchFamily="18" charset="0"/>
              <a:cs typeface="Times New Roman" pitchFamily="18" charset="0"/>
            </a:endParaRPr>
          </a:p>
          <a:p>
            <a:pPr marL="342900" indent="-342900" algn="just">
              <a:buFont typeface="Wingdings" pitchFamily="2" charset="2"/>
              <a:buChar char="Ø"/>
            </a:pPr>
            <a:r>
              <a:rPr lang="it-IT" sz="2400" dirty="0" smtClean="0">
                <a:latin typeface="Times New Roman" pitchFamily="18" charset="0"/>
                <a:cs typeface="Times New Roman" pitchFamily="18" charset="0"/>
              </a:rPr>
              <a:t> Una relazione educativa autentica, </a:t>
            </a:r>
            <a:r>
              <a:rPr lang="it-IT" sz="2400" u="sng" dirty="0" smtClean="0">
                <a:latin typeface="Times New Roman" pitchFamily="18" charset="0"/>
                <a:cs typeface="Times New Roman" pitchFamily="18" charset="0"/>
              </a:rPr>
              <a:t>rifugge</a:t>
            </a:r>
            <a:r>
              <a:rPr lang="it-IT" sz="2400" dirty="0" smtClean="0">
                <a:latin typeface="Times New Roman" pitchFamily="18" charset="0"/>
                <a:cs typeface="Times New Roman" pitchFamily="18" charset="0"/>
              </a:rPr>
              <a:t> </a:t>
            </a:r>
            <a:r>
              <a:rPr lang="it-IT" sz="2400" u="sng" dirty="0" smtClean="0">
                <a:latin typeface="Times New Roman" pitchFamily="18" charset="0"/>
                <a:cs typeface="Times New Roman" pitchFamily="18" charset="0"/>
              </a:rPr>
              <a:t>l’autoritarismo</a:t>
            </a:r>
            <a:r>
              <a:rPr lang="it-IT" sz="2400" dirty="0" smtClean="0">
                <a:latin typeface="Times New Roman" pitchFamily="18" charset="0"/>
                <a:cs typeface="Times New Roman" pitchFamily="18" charset="0"/>
              </a:rPr>
              <a:t> che soffoca la libertà e dal troppo </a:t>
            </a:r>
            <a:r>
              <a:rPr lang="it-IT" sz="2400" u="sng" dirty="0" smtClean="0">
                <a:latin typeface="Times New Roman" pitchFamily="18" charset="0"/>
                <a:cs typeface="Times New Roman" pitchFamily="18" charset="0"/>
              </a:rPr>
              <a:t>permissivismo</a:t>
            </a:r>
            <a:r>
              <a:rPr lang="it-IT" sz="2400" dirty="0" smtClean="0">
                <a:latin typeface="Times New Roman" pitchFamily="18" charset="0"/>
                <a:cs typeface="Times New Roman" pitchFamily="18" charset="0"/>
              </a:rPr>
              <a:t> che rende insignificante la relazione. E’ importante sottolineare che ogni itinerario educativo richiede sempre che la </a:t>
            </a:r>
            <a:r>
              <a:rPr lang="it-IT" sz="2400" b="1" dirty="0" smtClean="0">
                <a:latin typeface="Times New Roman" pitchFamily="18" charset="0"/>
                <a:cs typeface="Times New Roman" pitchFamily="18" charset="0"/>
              </a:rPr>
              <a:t>meta</a:t>
            </a:r>
            <a:r>
              <a:rPr lang="it-IT" sz="2400" dirty="0" smtClean="0">
                <a:latin typeface="Times New Roman" pitchFamily="18" charset="0"/>
                <a:cs typeface="Times New Roman" pitchFamily="18" charset="0"/>
              </a:rPr>
              <a:t> verso cui procedere sia </a:t>
            </a:r>
            <a:r>
              <a:rPr lang="it-IT" sz="2400" b="1" u="sng" dirty="0" smtClean="0">
                <a:latin typeface="Times New Roman" pitchFamily="18" charset="0"/>
                <a:cs typeface="Times New Roman" pitchFamily="18" charset="0"/>
              </a:rPr>
              <a:t>condivisa.</a:t>
            </a:r>
            <a:r>
              <a:rPr lang="it-IT" sz="2400" dirty="0" smtClean="0">
                <a:latin typeface="Times New Roman" pitchFamily="18" charset="0"/>
                <a:cs typeface="Times New Roman" pitchFamily="18" charset="0"/>
              </a:rPr>
              <a:t> </a:t>
            </a:r>
            <a:endParaRPr lang="it-IT" sz="2400" dirty="0">
              <a:latin typeface="Times New Roman" pitchFamily="18" charset="0"/>
              <a:cs typeface="Times New Roman" pitchFamily="18" charset="0"/>
            </a:endParaRPr>
          </a:p>
        </p:txBody>
      </p:sp>
    </p:spTree>
    <p:extLst>
      <p:ext uri="{BB962C8B-B14F-4D97-AF65-F5344CB8AC3E}">
        <p14:creationId xmlns:p14="http://schemas.microsoft.com/office/powerpoint/2010/main" val="27748769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31" y="116632"/>
            <a:ext cx="8394700" cy="115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2350973" y="2564904"/>
            <a:ext cx="5968301"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t-IT" sz="3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Fattori che influiscono</a:t>
            </a:r>
          </a:p>
          <a:p>
            <a:pPr algn="ctr"/>
            <a:r>
              <a:rPr lang="it-IT" sz="3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in una</a:t>
            </a:r>
          </a:p>
          <a:p>
            <a:pPr algn="ctr"/>
            <a:r>
              <a:rPr lang="it-IT" sz="3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relazione</a:t>
            </a:r>
            <a:endParaRPr lang="it-IT" sz="3600" b="1" dirty="0">
              <a:ln/>
              <a:solidFill>
                <a:schemeClr val="accent3"/>
              </a:solidFill>
            </a:endParaRPr>
          </a:p>
        </p:txBody>
      </p:sp>
      <p:sp>
        <p:nvSpPr>
          <p:cNvPr id="5" name="Freccia a destra 4"/>
          <p:cNvSpPr/>
          <p:nvPr/>
        </p:nvSpPr>
        <p:spPr>
          <a:xfrm rot="13542078">
            <a:off x="1424517" y="2316679"/>
            <a:ext cx="978408" cy="308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192725">
            <a:off x="6312056" y="1939498"/>
            <a:ext cx="1006475" cy="34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78097">
            <a:off x="6622141" y="3781855"/>
            <a:ext cx="1006475" cy="32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83319">
            <a:off x="2781120" y="3914079"/>
            <a:ext cx="1006475" cy="36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539552" y="1523975"/>
            <a:ext cx="2088232" cy="707886"/>
          </a:xfrm>
          <a:prstGeom prst="rect">
            <a:avLst/>
          </a:prstGeom>
          <a:noFill/>
        </p:spPr>
        <p:txBody>
          <a:bodyPr wrap="square" rtlCol="0">
            <a:spAutoFit/>
          </a:bodyPr>
          <a:lstStyle/>
          <a:p>
            <a:r>
              <a:rPr lang="it-IT" sz="2400" dirty="0" smtClean="0">
                <a:latin typeface="Times New Roman" pitchFamily="18" charset="0"/>
                <a:cs typeface="Times New Roman" pitchFamily="18" charset="0"/>
              </a:rPr>
              <a:t>     </a:t>
            </a:r>
            <a:r>
              <a:rPr lang="it-IT" sz="4000" dirty="0" smtClean="0">
                <a:latin typeface="Times New Roman" pitchFamily="18" charset="0"/>
                <a:cs typeface="Times New Roman" pitchFamily="18" charset="0"/>
              </a:rPr>
              <a:t>Età</a:t>
            </a:r>
            <a:endParaRPr lang="it-IT" sz="4000" dirty="0">
              <a:latin typeface="Times New Roman" pitchFamily="18" charset="0"/>
              <a:cs typeface="Times New Roman" pitchFamily="18" charset="0"/>
            </a:endParaRPr>
          </a:p>
        </p:txBody>
      </p:sp>
      <p:sp>
        <p:nvSpPr>
          <p:cNvPr id="7" name="CasellaDiTesto 6"/>
          <p:cNvSpPr txBox="1"/>
          <p:nvPr/>
        </p:nvSpPr>
        <p:spPr>
          <a:xfrm>
            <a:off x="4575381" y="1052736"/>
            <a:ext cx="4197350" cy="523220"/>
          </a:xfrm>
          <a:prstGeom prst="rect">
            <a:avLst/>
          </a:prstGeom>
          <a:noFill/>
        </p:spPr>
        <p:txBody>
          <a:bodyPr wrap="square" rtlCol="0">
            <a:spAutoFit/>
          </a:bodyPr>
          <a:lstStyle/>
          <a:p>
            <a:r>
              <a:rPr lang="it-IT" sz="2800" dirty="0" smtClean="0">
                <a:latin typeface="Times New Roman" pitchFamily="18" charset="0"/>
                <a:cs typeface="Times New Roman" pitchFamily="18" charset="0"/>
              </a:rPr>
              <a:t>Diverso bagaglio culturale</a:t>
            </a:r>
            <a:endParaRPr lang="it-IT" sz="2800" dirty="0">
              <a:latin typeface="Times New Roman" pitchFamily="18" charset="0"/>
              <a:cs typeface="Times New Roman" pitchFamily="18" charset="0"/>
            </a:endParaRPr>
          </a:p>
        </p:txBody>
      </p:sp>
      <p:sp>
        <p:nvSpPr>
          <p:cNvPr id="8" name="CasellaDiTesto 7"/>
          <p:cNvSpPr txBox="1"/>
          <p:nvPr/>
        </p:nvSpPr>
        <p:spPr>
          <a:xfrm>
            <a:off x="1300878" y="4581605"/>
            <a:ext cx="3168352" cy="523220"/>
          </a:xfrm>
          <a:prstGeom prst="rect">
            <a:avLst/>
          </a:prstGeom>
          <a:noFill/>
        </p:spPr>
        <p:txBody>
          <a:bodyPr wrap="square" rtlCol="0">
            <a:spAutoFit/>
          </a:bodyPr>
          <a:lstStyle/>
          <a:p>
            <a:r>
              <a:rPr lang="it-IT" sz="2800" dirty="0" smtClean="0">
                <a:latin typeface="Times New Roman" pitchFamily="18" charset="0"/>
                <a:cs typeface="Times New Roman" pitchFamily="18" charset="0"/>
              </a:rPr>
              <a:t>Esperienze di vita</a:t>
            </a:r>
            <a:endParaRPr lang="it-IT" sz="2800" dirty="0">
              <a:latin typeface="Times New Roman" pitchFamily="18" charset="0"/>
              <a:cs typeface="Times New Roman" pitchFamily="18" charset="0"/>
            </a:endParaRPr>
          </a:p>
        </p:txBody>
      </p:sp>
      <p:sp>
        <p:nvSpPr>
          <p:cNvPr id="9" name="CasellaDiTesto 8"/>
          <p:cNvSpPr txBox="1"/>
          <p:nvPr/>
        </p:nvSpPr>
        <p:spPr>
          <a:xfrm>
            <a:off x="5335123" y="4413698"/>
            <a:ext cx="3744416" cy="461665"/>
          </a:xfrm>
          <a:prstGeom prst="rect">
            <a:avLst/>
          </a:prstGeom>
          <a:noFill/>
        </p:spPr>
        <p:txBody>
          <a:bodyPr wrap="square" rtlCol="0">
            <a:spAutoFit/>
          </a:bodyPr>
          <a:lstStyle/>
          <a:p>
            <a:r>
              <a:rPr lang="it-IT" dirty="0" smtClean="0"/>
              <a:t>«</a:t>
            </a:r>
            <a:r>
              <a:rPr lang="it-IT" sz="2400" dirty="0" smtClean="0">
                <a:latin typeface="Times New Roman" pitchFamily="18" charset="0"/>
                <a:cs typeface="Times New Roman" pitchFamily="18" charset="0"/>
              </a:rPr>
              <a:t>Se te lo dico è perché lo so</a:t>
            </a:r>
            <a:r>
              <a:rPr lang="it-IT" dirty="0" smtClean="0"/>
              <a:t>»</a:t>
            </a:r>
            <a:endParaRPr lang="it-IT" dirty="0"/>
          </a:p>
        </p:txBody>
      </p:sp>
      <p:sp>
        <p:nvSpPr>
          <p:cNvPr id="10" name="Rettangolo 9"/>
          <p:cNvSpPr/>
          <p:nvPr/>
        </p:nvSpPr>
        <p:spPr>
          <a:xfrm>
            <a:off x="803070" y="5832942"/>
            <a:ext cx="8352929"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COSA CI UNISCE?</a:t>
            </a:r>
            <a:endParaRPr lang="it-IT"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015900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4965" y="332656"/>
            <a:ext cx="8354082" cy="646331"/>
          </a:xfrm>
          <a:prstGeom prst="rect">
            <a:avLst/>
          </a:prstGeom>
          <a:noFill/>
        </p:spPr>
        <p:txBody>
          <a:bodyPr wrap="none" lIns="91440" tIns="45720" rIns="91440" bIns="45720">
            <a:spAutoFit/>
          </a:bodyPr>
          <a:lstStyle/>
          <a:p>
            <a:pPr algn="ctr"/>
            <a:r>
              <a:rPr lang="it-IT"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L’armonia dello stare insieme</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CasellaDiTesto 4"/>
          <p:cNvSpPr txBox="1"/>
          <p:nvPr/>
        </p:nvSpPr>
        <p:spPr>
          <a:xfrm>
            <a:off x="828711" y="3356992"/>
            <a:ext cx="7921463" cy="2308324"/>
          </a:xfrm>
          <a:prstGeom prst="rect">
            <a:avLst/>
          </a:prstGeom>
          <a:noFill/>
        </p:spPr>
        <p:txBody>
          <a:bodyPr wrap="square" rtlCol="0">
            <a:spAutoFit/>
          </a:bodyPr>
          <a:lstStyle/>
          <a:p>
            <a:r>
              <a:rPr lang="it-IT" sz="2400" dirty="0" smtClean="0">
                <a:latin typeface="Times New Roman" pitchFamily="18" charset="0"/>
                <a:cs typeface="Times New Roman" pitchFamily="18" charset="0"/>
              </a:rPr>
              <a:t>Ogni nota musicale deve essere ben armonizzata insieme alle altre, per creare una melodia piacevole all’ascolto.</a:t>
            </a:r>
          </a:p>
          <a:p>
            <a:endParaRPr lang="it-IT" sz="2400" dirty="0">
              <a:latin typeface="Times New Roman" pitchFamily="18" charset="0"/>
              <a:cs typeface="Times New Roman" pitchFamily="18" charset="0"/>
            </a:endParaRPr>
          </a:p>
          <a:p>
            <a:r>
              <a:rPr lang="it-IT" sz="2400" dirty="0" smtClean="0">
                <a:latin typeface="Times New Roman" pitchFamily="18" charset="0"/>
                <a:cs typeface="Times New Roman" pitchFamily="18" charset="0"/>
                <a:sym typeface="Wingdings" pitchFamily="2" charset="2"/>
              </a:rPr>
              <a:t> Suonare la stessa nota crea </a:t>
            </a:r>
            <a:r>
              <a:rPr lang="it-IT" sz="2400" i="1" dirty="0" smtClean="0">
                <a:latin typeface="Times New Roman" pitchFamily="18" charset="0"/>
                <a:cs typeface="Times New Roman" pitchFamily="18" charset="0"/>
                <a:sym typeface="Wingdings" pitchFamily="2" charset="2"/>
              </a:rPr>
              <a:t>Monotonia.</a:t>
            </a:r>
          </a:p>
          <a:p>
            <a:endParaRPr lang="it-IT" sz="2400" i="1" dirty="0">
              <a:latin typeface="Times New Roman" pitchFamily="18" charset="0"/>
              <a:cs typeface="Times New Roman" pitchFamily="18" charset="0"/>
              <a:sym typeface="Wingdings" pitchFamily="2" charset="2"/>
            </a:endParaRPr>
          </a:p>
          <a:p>
            <a:r>
              <a:rPr lang="it-IT" sz="2400" i="1" dirty="0" smtClean="0">
                <a:latin typeface="Times New Roman" pitchFamily="18" charset="0"/>
                <a:cs typeface="Times New Roman" pitchFamily="18" charset="0"/>
                <a:sym typeface="Wingdings" pitchFamily="2" charset="2"/>
              </a:rPr>
              <a:t> </a:t>
            </a:r>
            <a:r>
              <a:rPr lang="it-IT" sz="2400" dirty="0" smtClean="0">
                <a:latin typeface="Times New Roman" pitchFamily="18" charset="0"/>
                <a:cs typeface="Times New Roman" pitchFamily="18" charset="0"/>
                <a:sym typeface="Wingdings" pitchFamily="2" charset="2"/>
              </a:rPr>
              <a:t>Suonate tutte insieme senza criterio creano </a:t>
            </a:r>
            <a:r>
              <a:rPr lang="it-IT" sz="2400" i="1" dirty="0" smtClean="0">
                <a:latin typeface="Times New Roman" pitchFamily="18" charset="0"/>
                <a:cs typeface="Times New Roman" pitchFamily="18" charset="0"/>
                <a:sym typeface="Wingdings" pitchFamily="2" charset="2"/>
              </a:rPr>
              <a:t>caos e stonature</a:t>
            </a:r>
            <a:r>
              <a:rPr lang="it-IT" sz="2400" dirty="0" smtClean="0">
                <a:latin typeface="Times New Roman" pitchFamily="18" charset="0"/>
                <a:cs typeface="Times New Roman" pitchFamily="18" charset="0"/>
                <a:sym typeface="Wingdings" pitchFamily="2" charset="2"/>
              </a:rPr>
              <a:t>.</a:t>
            </a:r>
            <a:endParaRPr lang="it-IT" sz="2400" dirty="0">
              <a:latin typeface="Times New Roman" pitchFamily="18" charset="0"/>
              <a:cs typeface="Times New Roman" pitchFamily="18"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084" y="1196752"/>
            <a:ext cx="7080089" cy="2016224"/>
          </a:xfrm>
          <a:prstGeom prst="rect">
            <a:avLst/>
          </a:prstGeom>
        </p:spPr>
      </p:pic>
    </p:spTree>
    <p:extLst>
      <p:ext uri="{BB962C8B-B14F-4D97-AF65-F5344CB8AC3E}">
        <p14:creationId xmlns:p14="http://schemas.microsoft.com/office/powerpoint/2010/main" val="16962800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40473" y="332656"/>
            <a:ext cx="8499443"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Quanto conosci te stesso?</a:t>
            </a:r>
            <a:endParaRPr lang="it-IT"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CasellaDiTesto 4"/>
          <p:cNvSpPr txBox="1"/>
          <p:nvPr/>
        </p:nvSpPr>
        <p:spPr>
          <a:xfrm>
            <a:off x="1187624" y="1916832"/>
            <a:ext cx="7128792" cy="1569660"/>
          </a:xfrm>
          <a:prstGeom prst="rect">
            <a:avLst/>
          </a:prstGeom>
          <a:noFill/>
        </p:spPr>
        <p:txBody>
          <a:bodyPr wrap="square" rtlCol="0">
            <a:spAutoFit/>
          </a:bodyPr>
          <a:lstStyle/>
          <a:p>
            <a:pPr marL="342900" indent="-342900" algn="just">
              <a:buFont typeface="Wingdings" pitchFamily="2" charset="2"/>
              <a:buChar char="Ø"/>
            </a:pPr>
            <a:r>
              <a:rPr lang="it-IT" sz="2400" dirty="0" smtClean="0">
                <a:latin typeface="Times New Roman" pitchFamily="18" charset="0"/>
                <a:cs typeface="Times New Roman" pitchFamily="18" charset="0"/>
              </a:rPr>
              <a:t> Presupposto essenziale dello stare in gruppo, è prima di tutto conoscere sé stessi, i propri limiti, le proprie debolezze, il proprio carattere/atteggiamento; in modo da arrivare preparati all’incontro con l’altro.</a:t>
            </a:r>
            <a:endParaRPr lang="it-IT" sz="2400" dirty="0">
              <a:latin typeface="Times New Roman" pitchFamily="18" charset="0"/>
              <a:cs typeface="Times New Roman" pitchFamily="18" charset="0"/>
            </a:endParaRPr>
          </a:p>
        </p:txBody>
      </p:sp>
      <p:pic>
        <p:nvPicPr>
          <p:cNvPr id="2050" name="Picture 2" descr="C:\Program Files (x86)\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963370"/>
            <a:ext cx="2671738" cy="2250452"/>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5508104" y="4221088"/>
            <a:ext cx="3331812" cy="1569660"/>
          </a:xfrm>
          <a:prstGeom prst="rect">
            <a:avLst/>
          </a:prstGeom>
          <a:noFill/>
        </p:spPr>
        <p:txBody>
          <a:bodyPr wrap="square" rtlCol="0">
            <a:spAutoFit/>
          </a:bodyPr>
          <a:lstStyle/>
          <a:p>
            <a:r>
              <a:rPr lang="it-IT" sz="2400" dirty="0" smtClean="0">
                <a:latin typeface="Times New Roman" pitchFamily="18" charset="0"/>
                <a:cs typeface="Times New Roman" pitchFamily="18" charset="0"/>
              </a:rPr>
              <a:t>In una relazione la responsabilità di entrambi i partecipanti è divisa al 50% </a:t>
            </a:r>
            <a:endParaRPr lang="it-IT" sz="2400" dirty="0">
              <a:latin typeface="Times New Roman" pitchFamily="18" charset="0"/>
              <a:cs typeface="Times New Roman" pitchFamily="18" charset="0"/>
            </a:endParaRPr>
          </a:p>
        </p:txBody>
      </p:sp>
    </p:spTree>
    <p:extLst>
      <p:ext uri="{BB962C8B-B14F-4D97-AF65-F5344CB8AC3E}">
        <p14:creationId xmlns:p14="http://schemas.microsoft.com/office/powerpoint/2010/main" val="27390512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264132" y="812474"/>
            <a:ext cx="6942926"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Mettiamoci al lavoro…</a:t>
            </a:r>
            <a:endParaRPr lang="it-IT"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179391"/>
            <a:ext cx="3124035" cy="4170747"/>
          </a:xfrm>
          <a:prstGeom prst="rect">
            <a:avLst/>
          </a:prstGeom>
        </p:spPr>
      </p:pic>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156" y="1988840"/>
            <a:ext cx="3302390" cy="3985914"/>
          </a:xfrm>
          <a:prstGeom prst="rect">
            <a:avLst/>
          </a:prstGeom>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8523" y="72527"/>
            <a:ext cx="1749610" cy="1669353"/>
          </a:xfrm>
          <a:prstGeom prst="rect">
            <a:avLst/>
          </a:prstGeom>
        </p:spPr>
      </p:pic>
    </p:spTree>
    <p:extLst>
      <p:ext uri="{BB962C8B-B14F-4D97-AF65-F5344CB8AC3E}">
        <p14:creationId xmlns:p14="http://schemas.microsoft.com/office/powerpoint/2010/main" val="32802116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Program Files (x86)\Microsoft Office\MEDIA\CAGCAT10\j02849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140968"/>
            <a:ext cx="4716016" cy="312043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403648" y="908720"/>
            <a:ext cx="6912768" cy="1569660"/>
          </a:xfrm>
          <a:prstGeom prst="rect">
            <a:avLst/>
          </a:prstGeom>
          <a:noFill/>
        </p:spPr>
        <p:txBody>
          <a:bodyPr wrap="square" rtlCol="0">
            <a:spAutoFit/>
          </a:bodyPr>
          <a:lstStyle/>
          <a:p>
            <a:pPr algn="just"/>
            <a:r>
              <a:rPr lang="it-IT" sz="2400" i="1" dirty="0" smtClean="0">
                <a:latin typeface="Times New Roman" pitchFamily="18" charset="0"/>
                <a:cs typeface="Times New Roman" pitchFamily="18" charset="0"/>
              </a:rPr>
              <a:t>«…Farsi ultimi significa soprattutto conoscere i meccanismi perversi che generano sofferenza.»</a:t>
            </a:r>
          </a:p>
          <a:p>
            <a:pPr algn="just"/>
            <a:endParaRPr lang="it-IT" sz="2400" i="1" dirty="0">
              <a:latin typeface="Times New Roman" pitchFamily="18" charset="0"/>
              <a:cs typeface="Times New Roman" pitchFamily="18" charset="0"/>
            </a:endParaRPr>
          </a:p>
          <a:p>
            <a:pPr algn="r"/>
            <a:r>
              <a:rPr lang="it-IT" sz="2400" dirty="0" smtClean="0">
                <a:latin typeface="Times New Roman" pitchFamily="18" charset="0"/>
                <a:cs typeface="Times New Roman" pitchFamily="18" charset="0"/>
              </a:rPr>
              <a:t>Don Tonino Bello</a:t>
            </a:r>
            <a:endParaRPr lang="it-IT" sz="2400" dirty="0">
              <a:latin typeface="Times New Roman" pitchFamily="18" charset="0"/>
              <a:cs typeface="Times New Roman" pitchFamily="18" charset="0"/>
            </a:endParaRPr>
          </a:p>
        </p:txBody>
      </p:sp>
    </p:spTree>
    <p:extLst>
      <p:ext uri="{BB962C8B-B14F-4D97-AF65-F5344CB8AC3E}">
        <p14:creationId xmlns:p14="http://schemas.microsoft.com/office/powerpoint/2010/main" val="41757560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835696" y="980728"/>
            <a:ext cx="7056784" cy="2400657"/>
          </a:xfrm>
          <a:prstGeom prst="rect">
            <a:avLst/>
          </a:prstGeom>
          <a:noFill/>
        </p:spPr>
        <p:txBody>
          <a:bodyPr wrap="square" rtlCol="0">
            <a:spAutoFit/>
          </a:bodyPr>
          <a:lstStyle/>
          <a:p>
            <a:pPr marL="285750" indent="-285750" algn="just">
              <a:buFont typeface="Wingdings" pitchFamily="2" charset="2"/>
              <a:buChar char="Ø"/>
            </a:pPr>
            <a:r>
              <a:rPr lang="it-IT"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I </a:t>
            </a:r>
            <a:r>
              <a:rPr lang="it-IT" sz="2400" b="1" i="1" u="sng" dirty="0" smtClean="0">
                <a:latin typeface="Times New Roman" pitchFamily="18" charset="0"/>
                <a:cs typeface="Times New Roman" pitchFamily="18" charset="0"/>
              </a:rPr>
              <a:t>gruppi </a:t>
            </a:r>
            <a:r>
              <a:rPr lang="it-IT" sz="2400" dirty="0" smtClean="0">
                <a:latin typeface="Times New Roman" pitchFamily="18" charset="0"/>
                <a:cs typeface="Times New Roman" pitchFamily="18" charset="0"/>
              </a:rPr>
              <a:t> sono alla base della nostra vita sociale. </a:t>
            </a:r>
          </a:p>
          <a:p>
            <a:pPr algn="just"/>
            <a:r>
              <a:rPr lang="it-IT" sz="2400" dirty="0">
                <a:latin typeface="Times New Roman" pitchFamily="18" charset="0"/>
                <a:cs typeface="Times New Roman" pitchFamily="18" charset="0"/>
              </a:rPr>
              <a:t> </a:t>
            </a:r>
            <a:r>
              <a:rPr lang="it-IT" sz="2400" dirty="0" smtClean="0">
                <a:latin typeface="Times New Roman" pitchFamily="18" charset="0"/>
                <a:cs typeface="Times New Roman" pitchFamily="18" charset="0"/>
              </a:rPr>
              <a:t>   La nostra stessa costruzione di persone avviene in un    contesto gruppale.</a:t>
            </a:r>
          </a:p>
          <a:p>
            <a:pPr marL="285750" indent="-285750">
              <a:buFont typeface="Wingdings" pitchFamily="2" charset="2"/>
              <a:buChar char="Ø"/>
            </a:pPr>
            <a:endParaRPr lang="it-IT" dirty="0">
              <a:latin typeface="Times New Roman" pitchFamily="18" charset="0"/>
              <a:cs typeface="Times New Roman" pitchFamily="18" charset="0"/>
            </a:endParaRPr>
          </a:p>
          <a:p>
            <a:pPr marL="285750" indent="-285750">
              <a:buFont typeface="Wingdings" pitchFamily="2" charset="2"/>
              <a:buChar char="Ø"/>
            </a:pPr>
            <a:endParaRPr lang="it-IT" dirty="0" smtClean="0">
              <a:latin typeface="Times New Roman" pitchFamily="18" charset="0"/>
              <a:cs typeface="Times New Roman" pitchFamily="18" charset="0"/>
            </a:endParaRPr>
          </a:p>
          <a:p>
            <a:pPr algn="ctr"/>
            <a:r>
              <a:rPr lang="it-IT" sz="2400" dirty="0" smtClean="0">
                <a:latin typeface="Times New Roman" pitchFamily="18" charset="0"/>
                <a:cs typeface="Times New Roman" pitchFamily="18" charset="0"/>
              </a:rPr>
              <a:t>   CHE COS’E’ UN GRUPPO? </a:t>
            </a:r>
          </a:p>
          <a:p>
            <a:pPr algn="ctr"/>
            <a:endParaRPr lang="it-IT" b="1" i="1" u="sng" dirty="0">
              <a:latin typeface="Times New Roman" pitchFamily="18" charset="0"/>
              <a:cs typeface="Times New Roman" pitchFamily="18" charset="0"/>
            </a:endParaRPr>
          </a:p>
        </p:txBody>
      </p:sp>
      <p:sp>
        <p:nvSpPr>
          <p:cNvPr id="5" name="Freccia a destra 4"/>
          <p:cNvSpPr/>
          <p:nvPr/>
        </p:nvSpPr>
        <p:spPr>
          <a:xfrm rot="5400000">
            <a:off x="4723429" y="33727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2286597" y="4221088"/>
            <a:ext cx="6336704" cy="1569660"/>
          </a:xfrm>
          <a:prstGeom prst="rect">
            <a:avLst/>
          </a:prstGeom>
          <a:noFill/>
        </p:spPr>
        <p:txBody>
          <a:bodyPr wrap="square" rtlCol="0">
            <a:spAutoFit/>
          </a:bodyPr>
          <a:lstStyle/>
          <a:p>
            <a:pPr algn="just"/>
            <a:r>
              <a:rPr lang="it-IT" sz="2400" dirty="0" smtClean="0">
                <a:latin typeface="Times New Roman" pitchFamily="18" charset="0"/>
                <a:cs typeface="Times New Roman" pitchFamily="18" charset="0"/>
              </a:rPr>
              <a:t>Un  gruppo esiste quando 2 o più persone percepiscono sé stessi come membri della stessa categoria sociale, a condizione che questa esistenza venga riconosciuta da una terza persona.</a:t>
            </a:r>
            <a:endParaRPr lang="it-IT"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7" y="1669509"/>
            <a:ext cx="2022316" cy="194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48" y="2876199"/>
            <a:ext cx="2110356" cy="212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1664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99592" y="2259449"/>
            <a:ext cx="812754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GRAZIE PER L’ATTENZIONE</a:t>
            </a:r>
            <a:endParaRPr lang="it-IT"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392" y="3703213"/>
            <a:ext cx="4713287"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2344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57938" y="537802"/>
            <a:ext cx="3875996" cy="461665"/>
          </a:xfrm>
          <a:prstGeom prst="rect">
            <a:avLst/>
          </a:prstGeom>
        </p:spPr>
        <p:txBody>
          <a:bodyPr wrap="none">
            <a:spAutoFit/>
          </a:bodyPr>
          <a:lstStyle/>
          <a:p>
            <a:pPr lvl="0" algn="ctr"/>
            <a:r>
              <a:rPr lang="it-IT" sz="2400" dirty="0">
                <a:solidFill>
                  <a:prstClr val="black"/>
                </a:solidFill>
                <a:latin typeface="Times New Roman" pitchFamily="18" charset="0"/>
                <a:cs typeface="Times New Roman" pitchFamily="18" charset="0"/>
              </a:rPr>
              <a:t>CHE COS’E’ UN GRUPPO? </a:t>
            </a:r>
          </a:p>
        </p:txBody>
      </p:sp>
      <p:sp>
        <p:nvSpPr>
          <p:cNvPr id="3" name="CasellaDiTesto 2"/>
          <p:cNvSpPr txBox="1"/>
          <p:nvPr/>
        </p:nvSpPr>
        <p:spPr>
          <a:xfrm>
            <a:off x="1979712" y="1628800"/>
            <a:ext cx="6768752" cy="2031325"/>
          </a:xfrm>
          <a:prstGeom prst="rect">
            <a:avLst/>
          </a:prstGeom>
          <a:noFill/>
        </p:spPr>
        <p:txBody>
          <a:bodyPr wrap="square" rtlCol="0">
            <a:spAutoFit/>
          </a:bodyPr>
          <a:lstStyle/>
          <a:p>
            <a:pPr marL="285750" indent="-285750" algn="just">
              <a:buFont typeface="Wingdings" pitchFamily="2" charset="2"/>
              <a:buChar char="Ø"/>
            </a:pPr>
            <a:r>
              <a:rPr lang="it-IT" dirty="0" smtClean="0"/>
              <a:t> Il </a:t>
            </a:r>
            <a:r>
              <a:rPr lang="it-IT" b="1" i="1" u="sng" dirty="0" smtClean="0"/>
              <a:t>GRUPPO</a:t>
            </a:r>
            <a:r>
              <a:rPr lang="it-IT" dirty="0" smtClean="0"/>
              <a:t> è un insieme ordinato di persone, appartenenti alla stessa categoria ma che condividono alla base norme, valori, obiettivi.</a:t>
            </a:r>
          </a:p>
          <a:p>
            <a:pPr marL="285750" indent="-285750" algn="just">
              <a:buFont typeface="Wingdings" pitchFamily="2" charset="2"/>
              <a:buChar char="Ø"/>
            </a:pPr>
            <a:r>
              <a:rPr lang="it-IT" dirty="0"/>
              <a:t> </a:t>
            </a:r>
            <a:r>
              <a:rPr lang="it-IT" dirty="0" smtClean="0"/>
              <a:t>Di fatto l’appartenenza ad un gruppo fa si che tutti i partecipanti sviluppino regole condivise, comportamenti accettabili e non accettabili, cooperano, condividono esperienze.</a:t>
            </a:r>
            <a:endParaRPr lang="it-IT" dirty="0"/>
          </a:p>
        </p:txBody>
      </p:sp>
      <p:sp>
        <p:nvSpPr>
          <p:cNvPr id="10" name="Rettangolo 9"/>
          <p:cNvSpPr/>
          <p:nvPr/>
        </p:nvSpPr>
        <p:spPr>
          <a:xfrm>
            <a:off x="3995936" y="3917427"/>
            <a:ext cx="2286000" cy="923330"/>
          </a:xfrm>
          <a:prstGeom prst="rect">
            <a:avLst/>
          </a:prstGeom>
        </p:spPr>
        <p:txBody>
          <a:bodyPr>
            <a:spAutoFit/>
          </a:bodyPr>
          <a:lstStyle/>
          <a:p>
            <a:pPr lvl="0" algn="ctr"/>
            <a:r>
              <a:rPr lang="it-IT"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NO</a:t>
            </a:r>
            <a:endParaRPr lang="it-IT"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cxnSp>
        <p:nvCxnSpPr>
          <p:cNvPr id="12" name="Connettore 2 11"/>
          <p:cNvCxnSpPr/>
          <p:nvPr/>
        </p:nvCxnSpPr>
        <p:spPr>
          <a:xfrm>
            <a:off x="4853814" y="4840757"/>
            <a:ext cx="0" cy="7648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a:off x="2951820" y="4761148"/>
            <a:ext cx="21602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6156176" y="4702772"/>
            <a:ext cx="504056" cy="7648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2267744" y="5605580"/>
            <a:ext cx="1728192" cy="400110"/>
          </a:xfrm>
          <a:prstGeom prst="rect">
            <a:avLst/>
          </a:prstGeom>
          <a:noFill/>
        </p:spPr>
        <p:txBody>
          <a:bodyPr wrap="square" rtlCol="0">
            <a:spAutoFit/>
          </a:bodyPr>
          <a:lstStyle/>
          <a:p>
            <a:r>
              <a:rPr lang="it-IT" sz="2000" dirty="0" smtClean="0"/>
              <a:t>MASSA</a:t>
            </a:r>
            <a:endParaRPr lang="it-IT" sz="2000" dirty="0"/>
          </a:p>
        </p:txBody>
      </p:sp>
      <p:sp>
        <p:nvSpPr>
          <p:cNvPr id="21" name="CasellaDiTesto 20"/>
          <p:cNvSpPr txBox="1"/>
          <p:nvPr/>
        </p:nvSpPr>
        <p:spPr>
          <a:xfrm>
            <a:off x="4211960" y="5805635"/>
            <a:ext cx="1584176" cy="461665"/>
          </a:xfrm>
          <a:prstGeom prst="rect">
            <a:avLst/>
          </a:prstGeom>
          <a:noFill/>
        </p:spPr>
        <p:txBody>
          <a:bodyPr wrap="square" rtlCol="0">
            <a:spAutoFit/>
          </a:bodyPr>
          <a:lstStyle/>
          <a:p>
            <a:r>
              <a:rPr lang="it-IT" sz="2400" dirty="0" smtClean="0"/>
              <a:t>FOLLA</a:t>
            </a:r>
            <a:endParaRPr lang="it-IT" sz="2400" dirty="0"/>
          </a:p>
        </p:txBody>
      </p:sp>
      <p:sp>
        <p:nvSpPr>
          <p:cNvPr id="22" name="CasellaDiTesto 21"/>
          <p:cNvSpPr txBox="1"/>
          <p:nvPr/>
        </p:nvSpPr>
        <p:spPr>
          <a:xfrm>
            <a:off x="6408204" y="5620969"/>
            <a:ext cx="2124236" cy="400110"/>
          </a:xfrm>
          <a:prstGeom prst="rect">
            <a:avLst/>
          </a:prstGeom>
          <a:noFill/>
        </p:spPr>
        <p:txBody>
          <a:bodyPr wrap="square" rtlCol="0">
            <a:spAutoFit/>
          </a:bodyPr>
          <a:lstStyle/>
          <a:p>
            <a:r>
              <a:rPr lang="it-IT" sz="2000" dirty="0" smtClean="0"/>
              <a:t>POPOLAZIONE</a:t>
            </a:r>
            <a:endParaRPr lang="it-IT" sz="20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23169"/>
            <a:ext cx="2797671" cy="1600200"/>
          </a:xfrm>
          <a:prstGeom prst="rect">
            <a:avLst/>
          </a:prstGeom>
        </p:spPr>
      </p:pic>
    </p:spTree>
    <p:extLst>
      <p:ext uri="{BB962C8B-B14F-4D97-AF65-F5344CB8AC3E}">
        <p14:creationId xmlns:p14="http://schemas.microsoft.com/office/powerpoint/2010/main" val="35180228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1000"/>
                                        <p:tgtEl>
                                          <p:spTgt spid="20">
                                            <p:txEl>
                                              <p:pRg st="0" end="0"/>
                                            </p:txEl>
                                          </p:spTgt>
                                        </p:tgtEl>
                                      </p:cBhvr>
                                    </p:animEffect>
                                    <p:anim calcmode="lin" valueType="num">
                                      <p:cBhvr>
                                        <p:cTn id="1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1000"/>
                                        <p:tgtEl>
                                          <p:spTgt spid="21">
                                            <p:txEl>
                                              <p:pRg st="0" end="0"/>
                                            </p:txEl>
                                          </p:spTgt>
                                        </p:tgtEl>
                                      </p:cBhvr>
                                    </p:animEffect>
                                    <p:anim calcmode="lin" valueType="num">
                                      <p:cBhvr>
                                        <p:cTn id="2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1000"/>
                                        <p:tgtEl>
                                          <p:spTgt spid="22">
                                            <p:txEl>
                                              <p:pRg st="0" end="0"/>
                                            </p:txEl>
                                          </p:spTgt>
                                        </p:tgtEl>
                                      </p:cBhvr>
                                    </p:animEffect>
                                    <p:anim calcmode="lin" valueType="num">
                                      <p:cBhvr>
                                        <p:cTn id="2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149353" y="476672"/>
            <a:ext cx="7709162" cy="954107"/>
          </a:xfrm>
          <a:prstGeom prst="rect">
            <a:avLst/>
          </a:prstGeom>
          <a:noFill/>
        </p:spPr>
        <p:txBody>
          <a:bodyPr wrap="none" lIns="91440" tIns="45720" rIns="91440" bIns="45720">
            <a:spAutoFit/>
          </a:bodyPr>
          <a:lstStyle/>
          <a:p>
            <a:pPr algn="ctr"/>
            <a:r>
              <a:rPr lang="it-IT"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COME SI COMPORTANO LE PERSONE </a:t>
            </a:r>
          </a:p>
          <a:p>
            <a:pPr algn="ctr"/>
            <a:r>
              <a:rPr lang="it-IT"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 GRUPPO</a:t>
            </a:r>
            <a:endParaRPr lang="it-IT"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CasellaDiTesto 4"/>
          <p:cNvSpPr txBox="1"/>
          <p:nvPr/>
        </p:nvSpPr>
        <p:spPr>
          <a:xfrm>
            <a:off x="1276500" y="1474099"/>
            <a:ext cx="7454867" cy="5262979"/>
          </a:xfrm>
          <a:prstGeom prst="rect">
            <a:avLst/>
          </a:prstGeom>
          <a:noFill/>
        </p:spPr>
        <p:txBody>
          <a:bodyPr wrap="square" rtlCol="0">
            <a:spAutoFit/>
          </a:bodyPr>
          <a:lstStyle/>
          <a:p>
            <a:pPr marL="285750" indent="-285750" algn="just">
              <a:buFont typeface="Wingdings" pitchFamily="2" charset="2"/>
              <a:buChar char="ü"/>
            </a:pPr>
            <a:r>
              <a:rPr lang="it-IT" dirty="0" smtClean="0"/>
              <a:t> </a:t>
            </a:r>
            <a:r>
              <a:rPr lang="it-IT" sz="2800" dirty="0" smtClean="0">
                <a:latin typeface="Times New Roman" pitchFamily="18" charset="0"/>
                <a:cs typeface="Times New Roman" pitchFamily="18" charset="0"/>
              </a:rPr>
              <a:t>Numerosi studi hanno dimostrato come gli individui possono comportarsi in modo molto differente quando si trovano in gruppo, rispetto a quando sono soli.</a:t>
            </a:r>
          </a:p>
          <a:p>
            <a:pPr algn="just"/>
            <a:endParaRPr lang="it-IT" sz="2800" dirty="0">
              <a:latin typeface="Times New Roman" pitchFamily="18" charset="0"/>
              <a:cs typeface="Times New Roman" pitchFamily="18" charset="0"/>
            </a:endParaRPr>
          </a:p>
          <a:p>
            <a:pPr marL="285750" indent="-285750" algn="just">
              <a:buFont typeface="Wingdings" pitchFamily="2" charset="2"/>
              <a:buChar char="ü"/>
            </a:pPr>
            <a:r>
              <a:rPr lang="it-IT" sz="2800" dirty="0" smtClean="0">
                <a:latin typeface="Times New Roman" pitchFamily="18" charset="0"/>
                <a:cs typeface="Times New Roman" pitchFamily="18" charset="0"/>
              </a:rPr>
              <a:t> C’è una forte influenza tra  il singolo e il gruppo e viceversa. Inevitabilmente se sono in gruppo devo tenere conto di altre persone (i loro bisogni, le loro idee, il loro punto di vista…); ma anche se sono solo, il gruppo mi può far riflettere su quello che sono io, il mio carattere, il mio modo di fare…CHE PENSANO DI ME?  </a:t>
            </a:r>
            <a:endParaRPr lang="it-IT" sz="2800" dirty="0">
              <a:latin typeface="Times New Roman" pitchFamily="18" charset="0"/>
              <a:cs typeface="Times New Roman" pitchFamily="18" charset="0"/>
            </a:endParaRPr>
          </a:p>
        </p:txBody>
      </p:sp>
    </p:spTree>
    <p:extLst>
      <p:ext uri="{BB962C8B-B14F-4D97-AF65-F5344CB8AC3E}">
        <p14:creationId xmlns:p14="http://schemas.microsoft.com/office/powerpoint/2010/main" val="39609348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63688" y="1717069"/>
            <a:ext cx="6939720"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Il GRUPPO E LE SUE </a:t>
            </a:r>
          </a:p>
          <a:p>
            <a:pPr algn="ctr"/>
            <a:r>
              <a:rPr lang="it-IT"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RELAZIONI</a:t>
            </a:r>
            <a:endParaRPr lang="it-IT"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3286727"/>
            <a:ext cx="4053433" cy="3571271"/>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9462608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36910" y="1484784"/>
            <a:ext cx="6255569" cy="4893647"/>
          </a:xfrm>
          <a:prstGeom prst="rect">
            <a:avLst/>
          </a:prstGeom>
          <a:noFill/>
        </p:spPr>
        <p:txBody>
          <a:bodyPr wrap="square" rtlCol="0">
            <a:spAutoFit/>
          </a:bodyPr>
          <a:lstStyle/>
          <a:p>
            <a:pPr marL="342900" indent="-342900" algn="just">
              <a:buFont typeface="Wingdings" pitchFamily="2" charset="2"/>
              <a:buChar char="v"/>
            </a:pPr>
            <a:r>
              <a:rPr lang="it-IT" sz="2000"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In un gruppo dunque si stabiliscono soprattutto </a:t>
            </a:r>
            <a:r>
              <a:rPr lang="it-IT" sz="2400" b="1" i="1" u="sng" dirty="0" smtClean="0">
                <a:latin typeface="Times New Roman" pitchFamily="18" charset="0"/>
                <a:cs typeface="Times New Roman" pitchFamily="18" charset="0"/>
              </a:rPr>
              <a:t>RELAZIONI </a:t>
            </a:r>
            <a:r>
              <a:rPr lang="it-IT" sz="2400" dirty="0" smtClean="0">
                <a:latin typeface="Times New Roman" pitchFamily="18" charset="0"/>
                <a:cs typeface="Times New Roman" pitchFamily="18" charset="0"/>
              </a:rPr>
              <a:t>tra persone, di varia natura (amicali, d’affetto, di condivisione, partecipazione…).</a:t>
            </a:r>
          </a:p>
          <a:p>
            <a:pPr marL="342900" indent="-342900" algn="just">
              <a:buFont typeface="Wingdings" pitchFamily="2" charset="2"/>
              <a:buChar char="v"/>
            </a:pPr>
            <a:endParaRPr lang="it-IT" sz="2400" b="1" i="1" u="sng" dirty="0">
              <a:latin typeface="Times New Roman" pitchFamily="18" charset="0"/>
              <a:cs typeface="Times New Roman" pitchFamily="18" charset="0"/>
            </a:endParaRPr>
          </a:p>
          <a:p>
            <a:pPr marL="342900" indent="-342900" algn="just">
              <a:buFont typeface="Wingdings" pitchFamily="2" charset="2"/>
              <a:buChar char="v"/>
            </a:pPr>
            <a:r>
              <a:rPr lang="it-IT" sz="2400" dirty="0" smtClean="0">
                <a:latin typeface="Times New Roman" pitchFamily="18" charset="0"/>
                <a:cs typeface="Times New Roman" pitchFamily="18" charset="0"/>
              </a:rPr>
              <a:t>Le relazioni costruite all’interno di un gruppo possono portare a 2 orizzonti di lavoro:</a:t>
            </a:r>
            <a:endParaRPr lang="it-IT" sz="2400" b="1" i="1" u="sng"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    </a:t>
            </a:r>
          </a:p>
          <a:p>
            <a:pPr algn="just"/>
            <a:r>
              <a:rPr lang="it-IT" sz="2400" dirty="0">
                <a:latin typeface="Times New Roman" pitchFamily="18" charset="0"/>
                <a:cs typeface="Times New Roman" pitchFamily="18" charset="0"/>
              </a:rPr>
              <a:t> </a:t>
            </a:r>
            <a:r>
              <a:rPr lang="it-IT" sz="2400" dirty="0" smtClean="0">
                <a:latin typeface="Times New Roman" pitchFamily="18" charset="0"/>
                <a:cs typeface="Times New Roman" pitchFamily="18" charset="0"/>
              </a:rPr>
              <a:t>    1. Dipendenza </a:t>
            </a:r>
            <a:r>
              <a:rPr lang="it-IT" sz="2400" u="sng" dirty="0" smtClean="0">
                <a:latin typeface="Times New Roman" pitchFamily="18" charset="0"/>
                <a:cs typeface="Times New Roman" pitchFamily="18" charset="0"/>
              </a:rPr>
              <a:t>positiva</a:t>
            </a:r>
            <a:r>
              <a:rPr lang="it-IT" sz="2400"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sym typeface="Wingdings" pitchFamily="2" charset="2"/>
              </a:rPr>
              <a:t> cooperazione, coesione, migliorare il gruppo.</a:t>
            </a:r>
          </a:p>
          <a:p>
            <a:pPr algn="just"/>
            <a:r>
              <a:rPr lang="it-IT" sz="2400" dirty="0" smtClean="0">
                <a:latin typeface="Times New Roman" pitchFamily="18" charset="0"/>
                <a:cs typeface="Times New Roman" pitchFamily="18" charset="0"/>
                <a:sym typeface="Wingdings" pitchFamily="2" charset="2"/>
              </a:rPr>
              <a:t>     2. Dipendenza </a:t>
            </a:r>
            <a:r>
              <a:rPr lang="it-IT" sz="2400" u="sng" dirty="0" smtClean="0">
                <a:latin typeface="Times New Roman" pitchFamily="18" charset="0"/>
                <a:cs typeface="Times New Roman" pitchFamily="18" charset="0"/>
                <a:sym typeface="Wingdings" pitchFamily="2" charset="2"/>
              </a:rPr>
              <a:t>negativa</a:t>
            </a:r>
            <a:r>
              <a:rPr lang="it-IT" sz="2400" dirty="0" smtClean="0">
                <a:latin typeface="Times New Roman" pitchFamily="18" charset="0"/>
                <a:cs typeface="Times New Roman" pitchFamily="18" charset="0"/>
                <a:sym typeface="Wingdings" pitchFamily="2" charset="2"/>
              </a:rPr>
              <a:t> Competizione, riduzione di simpatia per gli altri, prestazioni scadenti e in casi limite, abbandono del gruppo.</a:t>
            </a:r>
            <a:endParaRPr lang="it-IT" sz="2400" dirty="0" smtClean="0">
              <a:latin typeface="Times New Roman" pitchFamily="18" charset="0"/>
              <a:cs typeface="Times New Roman" pitchFamily="18"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696110" cy="2564904"/>
          </a:xfrm>
          <a:prstGeom prst="rect">
            <a:avLst/>
          </a:prstGeom>
        </p:spPr>
      </p:pic>
    </p:spTree>
    <p:extLst>
      <p:ext uri="{BB962C8B-B14F-4D97-AF65-F5344CB8AC3E}">
        <p14:creationId xmlns:p14="http://schemas.microsoft.com/office/powerpoint/2010/main" val="16345981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619672" y="2132856"/>
            <a:ext cx="7172156" cy="280076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t-IT" sz="4400" b="1" cap="none" spc="0" dirty="0" smtClean="0">
                <a:ln/>
                <a:solidFill>
                  <a:schemeClr val="accent3"/>
                </a:solidFill>
                <a:effectLst/>
              </a:rPr>
              <a:t>Cosa è accaduto alle </a:t>
            </a:r>
          </a:p>
          <a:p>
            <a:pPr algn="ctr"/>
            <a:r>
              <a:rPr lang="it-IT" sz="4400" b="1" u="sng" cap="none" spc="0" dirty="0" smtClean="0">
                <a:ln/>
                <a:solidFill>
                  <a:schemeClr val="accent3"/>
                </a:solidFill>
                <a:effectLst/>
              </a:rPr>
              <a:t>RELAZIONI</a:t>
            </a:r>
            <a:r>
              <a:rPr lang="it-IT" sz="4400" b="1" cap="none" spc="0" dirty="0" smtClean="0">
                <a:ln/>
                <a:solidFill>
                  <a:schemeClr val="accent3"/>
                </a:solidFill>
                <a:effectLst/>
              </a:rPr>
              <a:t>?</a:t>
            </a:r>
          </a:p>
          <a:p>
            <a:pPr algn="ctr"/>
            <a:endParaRPr lang="it-IT" sz="4400" b="1" dirty="0">
              <a:ln/>
              <a:solidFill>
                <a:schemeClr val="accent3"/>
              </a:solidFill>
            </a:endParaRPr>
          </a:p>
          <a:p>
            <a:pPr algn="ctr"/>
            <a:r>
              <a:rPr lang="it-IT" sz="4400" i="1" cap="none" spc="0" dirty="0" smtClean="0">
                <a:ln/>
                <a:solidFill>
                  <a:schemeClr val="accent3"/>
                </a:solidFill>
                <a:effectLst/>
              </a:rPr>
              <a:t>Cosa è venuto a mancare…</a:t>
            </a:r>
            <a:endParaRPr lang="it-IT" sz="4400" i="1" cap="none" spc="0" dirty="0">
              <a:ln/>
              <a:solidFill>
                <a:schemeClr val="accent3"/>
              </a:solidFill>
              <a:effectLst/>
            </a:endParaRPr>
          </a:p>
        </p:txBody>
      </p:sp>
    </p:spTree>
    <p:extLst>
      <p:ext uri="{BB962C8B-B14F-4D97-AF65-F5344CB8AC3E}">
        <p14:creationId xmlns:p14="http://schemas.microsoft.com/office/powerpoint/2010/main" val="7002949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99592" y="260647"/>
            <a:ext cx="8028384" cy="769441"/>
          </a:xfrm>
          <a:prstGeom prst="rect">
            <a:avLst/>
          </a:prstGeom>
        </p:spPr>
        <p:txBody>
          <a:bodyPr wrap="square">
            <a:spAutoFit/>
          </a:bodyPr>
          <a:lstStyle/>
          <a:p>
            <a:pPr lvl="0" algn="ctr"/>
            <a:r>
              <a:rPr lang="it-IT" sz="4400" i="1" dirty="0">
                <a:ln/>
                <a:solidFill>
                  <a:srgbClr val="B32C16"/>
                </a:solidFill>
              </a:rPr>
              <a:t>Cosa è venuto </a:t>
            </a:r>
            <a:r>
              <a:rPr lang="it-IT" sz="4400" i="1" dirty="0" smtClean="0">
                <a:ln/>
                <a:solidFill>
                  <a:srgbClr val="B32C16"/>
                </a:solidFill>
              </a:rPr>
              <a:t>a </a:t>
            </a:r>
            <a:r>
              <a:rPr lang="it-IT" sz="4400" i="1" dirty="0">
                <a:ln/>
                <a:solidFill>
                  <a:srgbClr val="B32C16"/>
                </a:solidFill>
              </a:rPr>
              <a:t>m</a:t>
            </a:r>
            <a:r>
              <a:rPr lang="it-IT" sz="4400" i="1" dirty="0" smtClean="0">
                <a:ln/>
                <a:solidFill>
                  <a:srgbClr val="B32C16"/>
                </a:solidFill>
              </a:rPr>
              <a:t>ancare</a:t>
            </a:r>
            <a:r>
              <a:rPr lang="it-IT" sz="4400" i="1" dirty="0">
                <a:ln/>
                <a:solidFill>
                  <a:srgbClr val="B32C16"/>
                </a:solidFill>
              </a:rPr>
              <a:t>…</a:t>
            </a:r>
          </a:p>
        </p:txBody>
      </p:sp>
      <p:sp>
        <p:nvSpPr>
          <p:cNvPr id="5" name="CasellaDiTesto 4"/>
          <p:cNvSpPr txBox="1"/>
          <p:nvPr/>
        </p:nvSpPr>
        <p:spPr>
          <a:xfrm>
            <a:off x="899592" y="1484784"/>
            <a:ext cx="7704856" cy="4401205"/>
          </a:xfrm>
          <a:prstGeom prst="rect">
            <a:avLst/>
          </a:prstGeom>
          <a:noFill/>
        </p:spPr>
        <p:txBody>
          <a:bodyPr wrap="square" rtlCol="0">
            <a:spAutoFit/>
          </a:bodyPr>
          <a:lstStyle/>
          <a:p>
            <a:pPr marL="285750" indent="-285750" algn="just">
              <a:buFont typeface="Wingdings" pitchFamily="2" charset="2"/>
              <a:buChar char="§"/>
            </a:pPr>
            <a:r>
              <a:rPr lang="it-IT" dirty="0" smtClean="0"/>
              <a:t> </a:t>
            </a:r>
            <a:r>
              <a:rPr lang="it-IT" sz="2000" dirty="0" smtClean="0">
                <a:latin typeface="Times New Roman" pitchFamily="18" charset="0"/>
                <a:cs typeface="Times New Roman" pitchFamily="18" charset="0"/>
              </a:rPr>
              <a:t>Il </a:t>
            </a:r>
            <a:r>
              <a:rPr lang="it-IT" sz="2000" b="1" dirty="0" smtClean="0">
                <a:latin typeface="Times New Roman" pitchFamily="18" charset="0"/>
                <a:cs typeface="Times New Roman" pitchFamily="18" charset="0"/>
              </a:rPr>
              <a:t>senso ‘ </a:t>
            </a:r>
            <a:r>
              <a:rPr lang="it-IT" sz="2000" b="1" i="1" dirty="0" smtClean="0">
                <a:latin typeface="Times New Roman" pitchFamily="18" charset="0"/>
                <a:cs typeface="Times New Roman" pitchFamily="18" charset="0"/>
              </a:rPr>
              <a:t>dell’incontrarsi</a:t>
            </a:r>
            <a:r>
              <a:rPr lang="it-IT" sz="2000" b="1" dirty="0" smtClean="0">
                <a:latin typeface="Times New Roman" pitchFamily="18" charset="0"/>
                <a:cs typeface="Times New Roman" pitchFamily="18" charset="0"/>
              </a:rPr>
              <a:t>’ </a:t>
            </a:r>
            <a:r>
              <a:rPr lang="it-IT" sz="2000" dirty="0" smtClean="0">
                <a:latin typeface="Times New Roman" pitchFamily="18" charset="0"/>
                <a:cs typeface="Times New Roman" pitchFamily="18" charset="0"/>
              </a:rPr>
              <a:t>: il gruppo non è la somma di singole persone (Marco + Luigi + Pietro + Giovanni…); ma ciascuno porta con sé il proprio bagaglio di vita, le proprie esperienze, i propri vissuti, pregi e difetti che si incontrano con quelli dell’altro e ne nasce qualcosa di assolutamente nuovo.</a:t>
            </a:r>
          </a:p>
          <a:p>
            <a:pPr marL="285750" indent="-285750" algn="just">
              <a:buFont typeface="Wingdings" pitchFamily="2" charset="2"/>
              <a:buChar char="§"/>
            </a:pPr>
            <a:endParaRPr lang="it-IT" sz="2000" b="1" dirty="0">
              <a:latin typeface="Times New Roman" pitchFamily="18" charset="0"/>
              <a:cs typeface="Times New Roman" pitchFamily="18" charset="0"/>
            </a:endParaRPr>
          </a:p>
          <a:p>
            <a:pPr marL="285750" indent="-285750" algn="just">
              <a:buFont typeface="Wingdings" pitchFamily="2" charset="2"/>
              <a:buChar char="§"/>
            </a:pPr>
            <a:endParaRPr lang="it-IT" sz="2000" b="1" dirty="0" smtClean="0">
              <a:latin typeface="Times New Roman" pitchFamily="18" charset="0"/>
              <a:cs typeface="Times New Roman" pitchFamily="18" charset="0"/>
            </a:endParaRPr>
          </a:p>
          <a:p>
            <a:pPr marL="285750" indent="-285750" algn="just">
              <a:buFont typeface="Wingdings" pitchFamily="2" charset="2"/>
              <a:buChar char="§"/>
            </a:pPr>
            <a:r>
              <a:rPr lang="it-IT" sz="2000" b="1" dirty="0">
                <a:latin typeface="Times New Roman" pitchFamily="18" charset="0"/>
                <a:cs typeface="Times New Roman" pitchFamily="18" charset="0"/>
              </a:rPr>
              <a:t> </a:t>
            </a:r>
            <a:r>
              <a:rPr lang="it-IT" sz="2000" b="1" dirty="0" smtClean="0">
                <a:latin typeface="Times New Roman" pitchFamily="18" charset="0"/>
                <a:cs typeface="Times New Roman" pitchFamily="18" charset="0"/>
              </a:rPr>
              <a:t>Metafora dei colori: Il BLU</a:t>
            </a:r>
          </a:p>
          <a:p>
            <a:pPr marL="285750" indent="-285750" algn="just">
              <a:buFont typeface="Wingdings" pitchFamily="2" charset="2"/>
              <a:buChar char="§"/>
            </a:pPr>
            <a:endParaRPr lang="it-IT" sz="2000" b="1" dirty="0">
              <a:latin typeface="Times New Roman" pitchFamily="18" charset="0"/>
              <a:cs typeface="Times New Roman" pitchFamily="18" charset="0"/>
            </a:endParaRPr>
          </a:p>
          <a:p>
            <a:pPr marL="285750" indent="-285750" algn="just">
              <a:buFont typeface="Wingdings" pitchFamily="2" charset="2"/>
              <a:buChar char="§"/>
            </a:pPr>
            <a:endParaRPr lang="it-IT" sz="2000" b="1" dirty="0" smtClean="0">
              <a:latin typeface="Times New Roman" pitchFamily="18" charset="0"/>
              <a:cs typeface="Times New Roman" pitchFamily="18" charset="0"/>
            </a:endParaRPr>
          </a:p>
          <a:p>
            <a:pPr marL="285750" indent="-285750" algn="just">
              <a:buFont typeface="Wingdings" pitchFamily="2" charset="2"/>
              <a:buChar char="§"/>
            </a:pPr>
            <a:endParaRPr lang="it-IT" sz="2000" b="1" dirty="0">
              <a:latin typeface="Times New Roman" pitchFamily="18" charset="0"/>
              <a:cs typeface="Times New Roman" pitchFamily="18" charset="0"/>
            </a:endParaRPr>
          </a:p>
          <a:p>
            <a:pPr marL="285750" indent="-285750" algn="just">
              <a:buFont typeface="Wingdings" pitchFamily="2" charset="2"/>
              <a:buChar char="§"/>
            </a:pPr>
            <a:r>
              <a:rPr lang="it-IT" sz="2000" dirty="0" smtClean="0">
                <a:latin typeface="Times New Roman" pitchFamily="18" charset="0"/>
                <a:cs typeface="Times New Roman" pitchFamily="18" charset="0"/>
              </a:rPr>
              <a:t> Per far si che un gruppo porti frutto e sia realmente fonte di crescita personale e affettiva, bisogna riconoscere </a:t>
            </a:r>
            <a:r>
              <a:rPr lang="it-IT" sz="2000" b="1" i="1" dirty="0" smtClean="0">
                <a:latin typeface="Times New Roman" pitchFamily="18" charset="0"/>
                <a:cs typeface="Times New Roman" pitchFamily="18" charset="0"/>
              </a:rPr>
              <a:t>il VALORE EDUCATIVO</a:t>
            </a:r>
            <a:r>
              <a:rPr lang="it-IT" sz="2000" dirty="0" smtClean="0">
                <a:latin typeface="Times New Roman" pitchFamily="18" charset="0"/>
                <a:cs typeface="Times New Roman" pitchFamily="18" charset="0"/>
              </a:rPr>
              <a:t> dello stare con l’altro. </a:t>
            </a:r>
            <a:r>
              <a:rPr lang="it-IT" sz="2000" b="1" u="sng" dirty="0" smtClean="0">
                <a:latin typeface="Times New Roman" pitchFamily="18" charset="0"/>
                <a:cs typeface="Times New Roman" pitchFamily="18" charset="0"/>
              </a:rPr>
              <a:t>Costruire relazioni educative</a:t>
            </a:r>
            <a:r>
              <a:rPr lang="it-IT" sz="2000" dirty="0" smtClean="0">
                <a:latin typeface="Times New Roman" pitchFamily="18" charset="0"/>
                <a:cs typeface="Times New Roman" pitchFamily="18" charset="0"/>
              </a:rPr>
              <a:t>.</a:t>
            </a:r>
            <a:endParaRPr lang="it-IT"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2915349"/>
            <a:ext cx="2466975" cy="1847850"/>
          </a:xfrm>
          <a:prstGeom prst="rect">
            <a:avLst/>
          </a:prstGeom>
        </p:spPr>
      </p:pic>
    </p:spTree>
    <p:extLst>
      <p:ext uri="{BB962C8B-B14F-4D97-AF65-F5344CB8AC3E}">
        <p14:creationId xmlns:p14="http://schemas.microsoft.com/office/powerpoint/2010/main" val="21593889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1000"/>
                                        <p:tgtEl>
                                          <p:spTgt spid="5">
                                            <p:txEl>
                                              <p:pRg st="7" end="7"/>
                                            </p:txEl>
                                          </p:spTgt>
                                        </p:tgtEl>
                                      </p:cBhvr>
                                    </p:animEffect>
                                    <p:anim calcmode="lin" valueType="num">
                                      <p:cBhvr>
                                        <p:cTn id="2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3035" y="404664"/>
            <a:ext cx="8808822"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 relazione educativa</a:t>
            </a:r>
            <a:endParaRPr lang="it-IT"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CasellaDiTesto 4"/>
          <p:cNvSpPr txBox="1"/>
          <p:nvPr/>
        </p:nvSpPr>
        <p:spPr>
          <a:xfrm>
            <a:off x="1259632" y="1916832"/>
            <a:ext cx="7560840" cy="3046988"/>
          </a:xfrm>
          <a:prstGeom prst="rect">
            <a:avLst/>
          </a:prstGeom>
          <a:noFill/>
        </p:spPr>
        <p:txBody>
          <a:bodyPr wrap="square" rtlCol="0">
            <a:spAutoFit/>
          </a:bodyPr>
          <a:lstStyle/>
          <a:p>
            <a:pPr algn="just"/>
            <a:r>
              <a:rPr lang="it-IT" sz="2400" dirty="0" smtClean="0"/>
              <a:t>…Economia di tempi ed interessi, giuste proporzioni tra vicinanza e distanza, tra il gusto dello stare insieme e la capacità di non sentirsi ‘uno tra tanti’, tra assunzione di comportamenti e valori comuni e rispettosa accettazione delle diversità altrui…</a:t>
            </a:r>
          </a:p>
          <a:p>
            <a:pPr algn="just"/>
            <a:endParaRPr lang="it-IT" sz="2400" dirty="0"/>
          </a:p>
          <a:p>
            <a:pPr algn="just"/>
            <a:endParaRPr lang="it-IT" sz="2400" dirty="0" smtClean="0"/>
          </a:p>
          <a:p>
            <a:pPr algn="r"/>
            <a:r>
              <a:rPr lang="it-IT" sz="2400" dirty="0" smtClean="0"/>
              <a:t>Note di Pastorale Giovanile</a:t>
            </a:r>
            <a:endParaRPr lang="it-IT" sz="2400" dirty="0"/>
          </a:p>
        </p:txBody>
      </p:sp>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b="9276"/>
          <a:stretch/>
        </p:blipFill>
        <p:spPr>
          <a:xfrm>
            <a:off x="0" y="4228689"/>
            <a:ext cx="3851920" cy="2629311"/>
          </a:xfrm>
          <a:prstGeom prst="rect">
            <a:avLst/>
          </a:prstGeom>
        </p:spPr>
      </p:pic>
    </p:spTree>
    <p:extLst>
      <p:ext uri="{BB962C8B-B14F-4D97-AF65-F5344CB8AC3E}">
        <p14:creationId xmlns:p14="http://schemas.microsoft.com/office/powerpoint/2010/main" val="7722282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234</TotalTime>
  <Words>963</Words>
  <Application>Microsoft Office PowerPoint</Application>
  <PresentationFormat>Presentazione su schermo (4:3)</PresentationFormat>
  <Paragraphs>95</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Loggia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Pasqualina Rizzi</dc:creator>
  <cp:lastModifiedBy>Pasqualina Rizzi</cp:lastModifiedBy>
  <cp:revision>26</cp:revision>
  <dcterms:created xsi:type="dcterms:W3CDTF">2015-04-14T15:10:31Z</dcterms:created>
  <dcterms:modified xsi:type="dcterms:W3CDTF">2015-04-17T18:00:54Z</dcterms:modified>
</cp:coreProperties>
</file>